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312" r:id="rId5"/>
    <p:sldId id="313" r:id="rId6"/>
    <p:sldId id="314" r:id="rId7"/>
    <p:sldId id="315" r:id="rId8"/>
    <p:sldId id="263"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39" r:id="rId23"/>
    <p:sldId id="329" r:id="rId24"/>
    <p:sldId id="330" r:id="rId25"/>
    <p:sldId id="331" r:id="rId26"/>
    <p:sldId id="332" r:id="rId27"/>
    <p:sldId id="333" r:id="rId28"/>
    <p:sldId id="334" r:id="rId29"/>
    <p:sldId id="335" r:id="rId30"/>
    <p:sldId id="336" r:id="rId31"/>
    <p:sldId id="337" r:id="rId32"/>
    <p:sldId id="338" r:id="rId33"/>
    <p:sldId id="340" r:id="rId34"/>
    <p:sldId id="341" r:id="rId35"/>
    <p:sldId id="342" r:id="rId36"/>
    <p:sldId id="343" r:id="rId37"/>
    <p:sldId id="34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showGuides="1">
      <p:cViewPr varScale="1">
        <p:scale>
          <a:sx n="128" d="100"/>
          <a:sy n="128" d="100"/>
        </p:scale>
        <p:origin x="1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1497077"/>
            <a:ext cx="8229600" cy="2387600"/>
          </a:xfrm>
        </p:spPr>
        <p:txBody>
          <a:bodyPr anchor="b">
            <a:normAutofit/>
          </a:bodyPr>
          <a:lstStyle>
            <a:lvl1pPr algn="ct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3810000" y="3976752"/>
            <a:ext cx="8229600" cy="2390492"/>
          </a:xfrm>
        </p:spPr>
        <p:txBody>
          <a:bodyPr/>
          <a:lstStyle>
            <a:lvl1pPr marL="0" indent="0" algn="ctr">
              <a:buNone/>
              <a:defRPr lang="en-US"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620FA2E-2A11-492D-A7EF-308450CC3C67}"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57860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173379"/>
            <a:ext cx="11887200" cy="1325563"/>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 y="2518228"/>
            <a:ext cx="5848350" cy="383177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1250" y="2518228"/>
            <a:ext cx="5848350" cy="383177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620FA2E-2A11-492D-A7EF-308450CC3C67}"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2604402758"/>
      </p:ext>
    </p:extLst>
  </p:cSld>
  <p:clrMapOvr>
    <a:masterClrMapping/>
  </p:clrMapOvr>
  <p:extLst mod="1">
    <p:ext uri="{DCECCB84-F9BA-43D5-87BE-67443E8EF086}">
      <p15:sldGuideLst xmlns:p15="http://schemas.microsoft.com/office/powerpoint/2012/main">
        <p15:guide id="1" pos="96"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192440"/>
            <a:ext cx="118872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2522992"/>
            <a:ext cx="58483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52400" y="3346904"/>
            <a:ext cx="5848350" cy="300126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1251" y="2522992"/>
            <a:ext cx="58483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91251" y="3346904"/>
            <a:ext cx="5848349" cy="300126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20FA2E-2A11-492D-A7EF-308450CC3C67}"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3832468922"/>
      </p:ext>
    </p:extLst>
  </p:cSld>
  <p:clrMapOvr>
    <a:masterClrMapping/>
  </p:clrMapOvr>
  <p:extLst mod="1">
    <p:ext uri="{DCECCB84-F9BA-43D5-87BE-67443E8EF086}">
      <p15:sldGuideLst xmlns:p15="http://schemas.microsoft.com/office/powerpoint/2012/main">
        <p15:guide id="1" pos="3840" userDrawn="1">
          <p15:clr>
            <a:srgbClr val="FBAE40"/>
          </p15:clr>
        </p15:guide>
        <p15:guide id="2" pos="9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190174"/>
            <a:ext cx="5848350"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191250" y="1720400"/>
            <a:ext cx="5848350" cy="46368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2400" y="2790374"/>
            <a:ext cx="5848350" cy="35709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8620FA2E-2A11-492D-A7EF-308450CC3C67}"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3022986207"/>
      </p:ext>
    </p:extLst>
  </p:cSld>
  <p:clrMapOvr>
    <a:masterClrMapping/>
  </p:clrMapOvr>
  <p:extLst mod="1">
    <p:ext uri="{DCECCB84-F9BA-43D5-87BE-67443E8EF086}">
      <p15:sldGuideLst xmlns:p15="http://schemas.microsoft.com/office/powerpoint/2012/main">
        <p15:guide id="1" pos="3840" userDrawn="1">
          <p15:clr>
            <a:srgbClr val="FBAE40"/>
          </p15:clr>
        </p15:guide>
        <p15:guide id="2" pos="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190174"/>
            <a:ext cx="5848350"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6191250" y="1720399"/>
            <a:ext cx="5848350" cy="4629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400" y="2790374"/>
            <a:ext cx="5848350" cy="35775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0FA2E-2A11-492D-A7EF-308450CC3C67}"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2242113526"/>
      </p:ext>
    </p:extLst>
  </p:cSld>
  <p:clrMapOvr>
    <a:masterClrMapping/>
  </p:clrMapOvr>
  <p:extLst mod="1">
    <p:ext uri="{DCECCB84-F9BA-43D5-87BE-67443E8EF086}">
      <p15:sldGuideLst xmlns:p15="http://schemas.microsoft.com/office/powerpoint/2012/main">
        <p15:guide id="1" pos="3840" userDrawn="1">
          <p15:clr>
            <a:srgbClr val="FBAE40"/>
          </p15:clr>
        </p15:guide>
        <p15:guide id="2" pos="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1187894"/>
            <a:ext cx="82296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0" y="2648394"/>
            <a:ext cx="8229600" cy="370160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20FA2E-2A11-492D-A7EF-308450CC3C67}"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227356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1187225"/>
            <a:ext cx="8229600" cy="2852737"/>
          </a:xfrm>
        </p:spPr>
        <p:txBody>
          <a:bodyPr anchor="b">
            <a:normAutofit/>
          </a:bodyPr>
          <a:lstStyle>
            <a:lvl1pPr>
              <a:defRPr sz="54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4066950"/>
            <a:ext cx="8229600" cy="22903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8620FA2E-2A11-492D-A7EF-308450CC3C67}"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266323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1173379"/>
            <a:ext cx="8229600"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0" y="2518228"/>
            <a:ext cx="3969660" cy="383177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69940" y="2518228"/>
            <a:ext cx="3969660" cy="383177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620FA2E-2A11-492D-A7EF-308450CC3C67}"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421781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1192440"/>
            <a:ext cx="8229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810000" y="2522992"/>
            <a:ext cx="39696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810000" y="3346904"/>
            <a:ext cx="3969660" cy="300126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8069941" y="2522992"/>
            <a:ext cx="39696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8069941" y="3346904"/>
            <a:ext cx="3969659" cy="300126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20FA2E-2A11-492D-A7EF-308450CC3C67}"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283803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5201" y="1190174"/>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7924800" y="1720400"/>
            <a:ext cx="4114800" cy="46368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5201" y="2790374"/>
            <a:ext cx="3932237" cy="35709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8620FA2E-2A11-492D-A7EF-308450CC3C67}"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328657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5203" y="1190174"/>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924800" y="1720399"/>
            <a:ext cx="4114800" cy="4629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5203" y="2790374"/>
            <a:ext cx="3932237" cy="35775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20FA2E-2A11-492D-A7EF-308450CC3C67}"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259347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187894"/>
            <a:ext cx="118872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2648394"/>
            <a:ext cx="11887200" cy="370160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20FA2E-2A11-492D-A7EF-308450CC3C67}"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550642795"/>
      </p:ext>
    </p:extLst>
  </p:cSld>
  <p:clrMapOvr>
    <a:masterClrMapping/>
  </p:clrMapOvr>
  <p:extLst mod="1">
    <p:ext uri="{DCECCB84-F9BA-43D5-87BE-67443E8EF086}">
      <p15:sldGuideLst xmlns:p15="http://schemas.microsoft.com/office/powerpoint/2012/main">
        <p15:guide id="1" pos="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187225"/>
            <a:ext cx="11887200" cy="2852737"/>
          </a:xfrm>
        </p:spPr>
        <p:txBody>
          <a:bodyPr anchor="b">
            <a:normAutofit/>
          </a:bodyPr>
          <a:lstStyle>
            <a:lvl1pPr>
              <a:defRPr sz="540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4066950"/>
            <a:ext cx="11887200" cy="22903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8620FA2E-2A11-492D-A7EF-308450CC3C67}"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161A-63AA-4A10-B120-53C0AAE1B65F}" type="slidenum">
              <a:rPr lang="en-US" smtClean="0"/>
              <a:t>‹#›</a:t>
            </a:fld>
            <a:endParaRPr lang="en-US"/>
          </a:p>
        </p:txBody>
      </p:sp>
    </p:spTree>
    <p:extLst>
      <p:ext uri="{BB962C8B-B14F-4D97-AF65-F5344CB8AC3E}">
        <p14:creationId xmlns:p14="http://schemas.microsoft.com/office/powerpoint/2010/main" val="645371232"/>
      </p:ext>
    </p:extLst>
  </p:cSld>
  <p:clrMapOvr>
    <a:masterClrMapping/>
  </p:clrMapOvr>
  <p:extLst mod="1">
    <p:ext uri="{DCECCB84-F9BA-43D5-87BE-67443E8EF086}">
      <p15:sldGuideLst xmlns:p15="http://schemas.microsoft.com/office/powerpoint/2012/main">
        <p15:guide id="1" pos="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0" y="2740921"/>
            <a:ext cx="8229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0" y="4201421"/>
            <a:ext cx="8229600" cy="216309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Oswald" panose="02000503000000000000" pitchFamily="2" charset="0"/>
              </a:defRPr>
            </a:lvl1pPr>
          </a:lstStyle>
          <a:p>
            <a:fld id="{8620FA2E-2A11-492D-A7EF-308450CC3C67}" type="datetimeFigureOut">
              <a:rPr lang="en-US" smtClean="0"/>
              <a:pPr/>
              <a:t>2/28/2020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Oswald" panose="02000503000000000000"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Oswald" panose="02000503000000000000" pitchFamily="2" charset="0"/>
              </a:defRPr>
            </a:lvl1pPr>
          </a:lstStyle>
          <a:p>
            <a:fld id="{42E3161A-63AA-4A10-B120-53C0AAE1B65F}" type="slidenum">
              <a:rPr lang="en-US" smtClean="0"/>
              <a:pPr/>
              <a:t>‹#›</a:t>
            </a:fld>
            <a:endParaRPr lang="en-US" dirty="0"/>
          </a:p>
        </p:txBody>
      </p:sp>
    </p:spTree>
    <p:extLst>
      <p:ext uri="{BB962C8B-B14F-4D97-AF65-F5344CB8AC3E}">
        <p14:creationId xmlns:p14="http://schemas.microsoft.com/office/powerpoint/2010/main" val="651268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Lst>
  <p:txStyles>
    <p:titleStyle>
      <a:lvl1pPr algn="l" defTabSz="914400" rtl="0" eaLnBrk="1" latinLnBrk="0" hangingPunct="1">
        <a:lnSpc>
          <a:spcPct val="90000"/>
        </a:lnSpc>
        <a:spcBef>
          <a:spcPct val="0"/>
        </a:spcBef>
        <a:buNone/>
        <a:tabLst/>
        <a:defRPr sz="4400" i="0" kern="1200">
          <a:solidFill>
            <a:schemeClr val="tx1"/>
          </a:solidFill>
          <a:latin typeface="Oswald" panose="020005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00" userDrawn="1">
          <p15:clr>
            <a:srgbClr val="F26B43"/>
          </p15:clr>
        </p15:guide>
        <p15:guide id="2" pos="7584" userDrawn="1">
          <p15:clr>
            <a:srgbClr val="F26B43"/>
          </p15:clr>
        </p15:guide>
        <p15:guide id="3" pos="49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ppserv7.admin.uillinois.edu/FormBuilderSurvey/Survey/AITS/START_myResearch/myResearch_Portal_Support_Form/Survey"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nswers.uillinois.edu/systemoffices/aits-service-des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erv7.admin.uillinois.edu/dsuscapp" TargetMode="External"/><Relationship Id="rId2" Type="http://schemas.openxmlformats.org/officeDocument/2006/relationships/hyperlink" Target="https://www.aits.uillinois.edu/access/usc_website/" TargetMode="External"/><Relationship Id="rId1" Type="http://schemas.openxmlformats.org/officeDocument/2006/relationships/slideLayout" Target="../slideLayouts/slideLayout2.xml"/><Relationship Id="rId4" Type="http://schemas.openxmlformats.org/officeDocument/2006/relationships/hyperlink" Target="https://myuifinancials.uillinois.edu/myF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0" y="3976752"/>
            <a:ext cx="8229600" cy="1374737"/>
          </a:xfrm>
        </p:spPr>
        <p:txBody>
          <a:bodyPr>
            <a:normAutofit/>
          </a:bodyPr>
          <a:lstStyle/>
          <a:p>
            <a:r>
              <a:rPr lang="en-US" sz="3500" dirty="0" smtClean="0">
                <a:latin typeface="+mn-lt"/>
              </a:rPr>
              <a:t>April 7, 2020</a:t>
            </a:r>
          </a:p>
          <a:p>
            <a:r>
              <a:rPr lang="en-US" sz="3000" dirty="0" smtClean="0">
                <a:latin typeface="+mn-lt"/>
              </a:rPr>
              <a:t>Getting More from Web Intelligence</a:t>
            </a:r>
            <a:endParaRPr lang="en-US" sz="3000" dirty="0">
              <a:latin typeface="+mn-lt"/>
            </a:endParaRPr>
          </a:p>
        </p:txBody>
      </p:sp>
      <p:sp>
        <p:nvSpPr>
          <p:cNvPr id="5" name="TextBox 4"/>
          <p:cNvSpPr txBox="1"/>
          <p:nvPr/>
        </p:nvSpPr>
        <p:spPr>
          <a:xfrm>
            <a:off x="240632" y="6400795"/>
            <a:ext cx="11798968" cy="477054"/>
          </a:xfrm>
          <a:prstGeom prst="rect">
            <a:avLst/>
          </a:prstGeom>
          <a:noFill/>
        </p:spPr>
        <p:txBody>
          <a:bodyPr wrap="square" rtlCol="0">
            <a:spAutoFit/>
          </a:bodyPr>
          <a:lstStyle/>
          <a:p>
            <a:r>
              <a:rPr lang="en-US" sz="1250" b="1" dirty="0" smtClean="0">
                <a:solidFill>
                  <a:schemeClr val="bg1"/>
                </a:solidFill>
                <a:latin typeface="Arial" panose="020B0604020202020204" pitchFamily="34" charset="0"/>
                <a:cs typeface="Arial" panose="020B0604020202020204" pitchFamily="34" charset="0"/>
              </a:rPr>
              <a:t>Conference Sponsors</a:t>
            </a:r>
            <a:r>
              <a:rPr lang="en-US" sz="1250" dirty="0" smtClean="0">
                <a:solidFill>
                  <a:schemeClr val="bg1"/>
                </a:solidFill>
                <a:latin typeface="Arial" panose="020B0604020202020204" pitchFamily="34" charset="0"/>
                <a:cs typeface="Arial" panose="020B0604020202020204" pitchFamily="34" charset="0"/>
              </a:rPr>
              <a:t>: The Office </a:t>
            </a:r>
            <a:r>
              <a:rPr lang="en-US" sz="1250" dirty="0">
                <a:solidFill>
                  <a:schemeClr val="bg1"/>
                </a:solidFill>
                <a:latin typeface="Arial" panose="020B0604020202020204" pitchFamily="34" charset="0"/>
                <a:cs typeface="Arial" panose="020B0604020202020204" pitchFamily="34" charset="0"/>
              </a:rPr>
              <a:t>of the </a:t>
            </a:r>
            <a:r>
              <a:rPr lang="en-US" sz="1250" dirty="0" smtClean="0">
                <a:solidFill>
                  <a:schemeClr val="bg1"/>
                </a:solidFill>
                <a:latin typeface="Arial" panose="020B0604020202020204" pitchFamily="34" charset="0"/>
                <a:cs typeface="Arial" panose="020B0604020202020204" pitchFamily="34" charset="0"/>
              </a:rPr>
              <a:t>Chancellor, Budget </a:t>
            </a:r>
            <a:r>
              <a:rPr lang="en-US" sz="1250" dirty="0">
                <a:solidFill>
                  <a:schemeClr val="bg1"/>
                </a:solidFill>
                <a:latin typeface="Arial" panose="020B0604020202020204" pitchFamily="34" charset="0"/>
                <a:cs typeface="Arial" panose="020B0604020202020204" pitchFamily="34" charset="0"/>
              </a:rPr>
              <a:t>and Financial </a:t>
            </a:r>
            <a:r>
              <a:rPr lang="en-US" sz="1250" dirty="0" smtClean="0">
                <a:solidFill>
                  <a:schemeClr val="bg1"/>
                </a:solidFill>
                <a:latin typeface="Arial" panose="020B0604020202020204" pitchFamily="34" charset="0"/>
                <a:cs typeface="Arial" panose="020B0604020202020204" pitchFamily="34" charset="0"/>
              </a:rPr>
              <a:t>Administration / </a:t>
            </a:r>
            <a:r>
              <a:rPr lang="en-US" sz="1250" dirty="0">
                <a:solidFill>
                  <a:schemeClr val="bg1"/>
                </a:solidFill>
                <a:latin typeface="Arial" panose="020B0604020202020204" pitchFamily="34" charset="0"/>
                <a:cs typeface="Arial" panose="020B0604020202020204" pitchFamily="34" charset="0"/>
              </a:rPr>
              <a:t>Human Resources, the </a:t>
            </a:r>
            <a:r>
              <a:rPr lang="en-US" sz="1250" dirty="0" smtClean="0">
                <a:solidFill>
                  <a:schemeClr val="bg1"/>
                </a:solidFill>
                <a:latin typeface="Arial" panose="020B0604020202020204" pitchFamily="34" charset="0"/>
                <a:cs typeface="Arial" panose="020B0604020202020204" pitchFamily="34" charset="0"/>
              </a:rPr>
              <a:t>Office of the Provost </a:t>
            </a:r>
            <a:r>
              <a:rPr lang="en-US" sz="1250" dirty="0">
                <a:solidFill>
                  <a:schemeClr val="bg1"/>
                </a:solidFill>
                <a:latin typeface="Arial" panose="020B0604020202020204" pitchFamily="34" charset="0"/>
                <a:cs typeface="Arial" panose="020B0604020202020204" pitchFamily="34" charset="0"/>
              </a:rPr>
              <a:t>and Vice Chancellor for Academic Affairs, the </a:t>
            </a:r>
            <a:r>
              <a:rPr lang="en-US" sz="1250" dirty="0" smtClean="0">
                <a:solidFill>
                  <a:schemeClr val="bg1"/>
                </a:solidFill>
                <a:latin typeface="Arial" panose="020B0604020202020204" pitchFamily="34" charset="0"/>
                <a:cs typeface="Arial" panose="020B0604020202020204" pitchFamily="34" charset="0"/>
              </a:rPr>
              <a:t>Office of the Vice </a:t>
            </a:r>
            <a:r>
              <a:rPr lang="en-US" sz="1250" dirty="0">
                <a:solidFill>
                  <a:schemeClr val="bg1"/>
                </a:solidFill>
                <a:latin typeface="Arial" panose="020B0604020202020204" pitchFamily="34" charset="0"/>
                <a:cs typeface="Arial" panose="020B0604020202020204" pitchFamily="34" charset="0"/>
              </a:rPr>
              <a:t>Chancellor for Research, and the Office of the Chief Financial Officer</a:t>
            </a:r>
          </a:p>
        </p:txBody>
      </p:sp>
      <p:sp>
        <p:nvSpPr>
          <p:cNvPr id="4" name="Title 3"/>
          <p:cNvSpPr>
            <a:spLocks noGrp="1"/>
          </p:cNvSpPr>
          <p:nvPr>
            <p:ph type="ctrTitle"/>
          </p:nvPr>
        </p:nvSpPr>
        <p:spPr/>
        <p:txBody>
          <a:bodyPr/>
          <a:lstStyle/>
          <a:p>
            <a:r>
              <a:rPr lang="en-US" dirty="0" smtClean="0"/>
              <a:t>Finance Data Access</a:t>
            </a:r>
            <a:endParaRPr lang="en-US" dirty="0"/>
          </a:p>
        </p:txBody>
      </p:sp>
    </p:spTree>
    <p:extLst>
      <p:ext uri="{BB962C8B-B14F-4D97-AF65-F5344CB8AC3E}">
        <p14:creationId xmlns:p14="http://schemas.microsoft.com/office/powerpoint/2010/main" val="1992321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p:txBody>
          <a:bodyPr>
            <a:normAutofit/>
          </a:bodyPr>
          <a:lstStyle/>
          <a:p>
            <a:pPr marL="0" indent="0">
              <a:buNone/>
            </a:pPr>
            <a:r>
              <a:rPr lang="en-US" altLang="en-US" sz="2000" dirty="0" smtClean="0"/>
              <a:t>Log into the AITS Sec App</a:t>
            </a:r>
            <a:endParaRPr lang="en-US" altLang="en-US" sz="1600" dirty="0" smtClean="0"/>
          </a:p>
        </p:txBody>
      </p:sp>
      <p:pic>
        <p:nvPicPr>
          <p:cNvPr id="4" name="Picture 3"/>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240947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altLang="en-US" sz="2000" dirty="0" smtClean="0"/>
              <a:t>Enter the UIN of the account owner (the person needing access)</a:t>
            </a:r>
            <a:endParaRPr lang="en-US" altLang="en-US" sz="1600" dirty="0" smtClean="0"/>
          </a:p>
        </p:txBody>
      </p:sp>
      <p:pic>
        <p:nvPicPr>
          <p:cNvPr id="5" name="Picture 4"/>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267679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altLang="en-US" sz="2000" dirty="0" smtClean="0"/>
              <a:t>Click Continue button</a:t>
            </a:r>
            <a:endParaRPr lang="en-US" altLang="en-US" sz="1600" dirty="0" smtClean="0"/>
          </a:p>
        </p:txBody>
      </p:sp>
      <p:pic>
        <p:nvPicPr>
          <p:cNvPr id="6" name="Picture 5"/>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28638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altLang="en-US" sz="2000" dirty="0" smtClean="0"/>
              <a:t>Click Confirm button</a:t>
            </a:r>
            <a:endParaRPr lang="en-US" altLang="en-US" sz="1600" dirty="0" smtClean="0"/>
          </a:p>
        </p:txBody>
      </p:sp>
      <p:pic>
        <p:nvPicPr>
          <p:cNvPr id="5" name="Picture 4"/>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64401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altLang="en-US" sz="2000" dirty="0" smtClean="0"/>
              <a:t>Under Data &amp; Reports, select Reports-Finance from the drop down menu</a:t>
            </a:r>
            <a:endParaRPr lang="en-US" altLang="en-US" sz="1600" dirty="0" smtClean="0"/>
          </a:p>
        </p:txBody>
      </p:sp>
      <p:pic>
        <p:nvPicPr>
          <p:cNvPr id="6" name="Picture 5"/>
          <p:cNvPicPr/>
          <p:nvPr/>
        </p:nvPicPr>
        <p:blipFill>
          <a:blip r:embed="rId2"/>
          <a:stretch>
            <a:fillRect/>
          </a:stretch>
        </p:blipFill>
        <p:spPr>
          <a:xfrm>
            <a:off x="6096000" y="2235200"/>
            <a:ext cx="5943600" cy="4114800"/>
          </a:xfrm>
          <a:prstGeom prst="rect">
            <a:avLst/>
          </a:prstGeom>
        </p:spPr>
      </p:pic>
    </p:spTree>
    <p:extLst>
      <p:ext uri="{BB962C8B-B14F-4D97-AF65-F5344CB8AC3E}">
        <p14:creationId xmlns:p14="http://schemas.microsoft.com/office/powerpoint/2010/main" val="8837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altLang="en-US" sz="2000" dirty="0" smtClean="0"/>
              <a:t>Select Finance Eddie Reports</a:t>
            </a:r>
            <a:endParaRPr lang="en-US" altLang="en-US" sz="1600" dirty="0" smtClean="0"/>
          </a:p>
        </p:txBody>
      </p:sp>
      <p:pic>
        <p:nvPicPr>
          <p:cNvPr id="7" name="Picture 6"/>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63447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000" dirty="0"/>
              <a:t>Double clicking on Standard Finance Reports will bring a pop up box with a description of what the access providers to the user</a:t>
            </a:r>
            <a:endParaRPr lang="en-US" altLang="en-US" sz="2000" dirty="0" smtClean="0"/>
          </a:p>
        </p:txBody>
      </p:sp>
      <p:pic>
        <p:nvPicPr>
          <p:cNvPr id="5" name="Picture 4"/>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176538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000" dirty="0" smtClean="0"/>
              <a:t>The Action field is a drop down to either add/delete the access</a:t>
            </a:r>
          </a:p>
          <a:p>
            <a:pPr marL="0" indent="0">
              <a:buNone/>
            </a:pPr>
            <a:r>
              <a:rPr lang="en-US" altLang="en-US" sz="2000" dirty="0" smtClean="0"/>
              <a:t>Click Add and then the Save buttons</a:t>
            </a:r>
          </a:p>
        </p:txBody>
      </p:sp>
      <p:pic>
        <p:nvPicPr>
          <p:cNvPr id="6" name="Picture 5"/>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332137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000" dirty="0" smtClean="0"/>
              <a:t>The USC </a:t>
            </a:r>
            <a:r>
              <a:rPr lang="en-US" sz="2000" dirty="0"/>
              <a:t>will receive message box that the profile has been saved </a:t>
            </a:r>
            <a:r>
              <a:rPr lang="en-US" sz="2000" dirty="0" smtClean="0"/>
              <a:t>successfully </a:t>
            </a:r>
          </a:p>
          <a:p>
            <a:pPr marL="0" indent="0">
              <a:buNone/>
            </a:pPr>
            <a:r>
              <a:rPr lang="en-US" sz="2000" dirty="0" smtClean="0"/>
              <a:t>The </a:t>
            </a:r>
            <a:r>
              <a:rPr lang="en-US" sz="2000" dirty="0"/>
              <a:t>USC can then either continue to request additional access, or if nothing else is needed, click the View/Submit Request button and continue to submit the request</a:t>
            </a:r>
            <a:endParaRPr lang="en-US" altLang="en-US" sz="2000" dirty="0" smtClean="0"/>
          </a:p>
        </p:txBody>
      </p:sp>
      <p:pic>
        <p:nvPicPr>
          <p:cNvPr id="5" name="Picture 4"/>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15841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000" dirty="0"/>
              <a:t>Clicking the Submit </a:t>
            </a:r>
            <a:r>
              <a:rPr lang="en-US" sz="2000" dirty="0" smtClean="0"/>
              <a:t>button </a:t>
            </a:r>
            <a:r>
              <a:rPr lang="en-US" sz="2000" dirty="0"/>
              <a:t>will complete the request and it will go to the processing queue to be processed at </a:t>
            </a:r>
            <a:r>
              <a:rPr lang="en-US" sz="2000" dirty="0" smtClean="0"/>
              <a:t>the next </a:t>
            </a:r>
            <a:r>
              <a:rPr lang="en-US" sz="2000" dirty="0"/>
              <a:t>processing time</a:t>
            </a:r>
            <a:endParaRPr lang="en-US" altLang="en-US" sz="2000" dirty="0" smtClean="0"/>
          </a:p>
        </p:txBody>
      </p:sp>
      <p:pic>
        <p:nvPicPr>
          <p:cNvPr id="6" name="Picture 5"/>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142975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3" name="Content Placeholder 2"/>
          <p:cNvSpPr>
            <a:spLocks noGrp="1"/>
          </p:cNvSpPr>
          <p:nvPr>
            <p:ph idx="1"/>
          </p:nvPr>
        </p:nvSpPr>
        <p:spPr/>
        <p:txBody>
          <a:bodyPr/>
          <a:lstStyle/>
          <a:p>
            <a:r>
              <a:rPr lang="en-US" dirty="0"/>
              <a:t>Jerry Myers, AITS</a:t>
            </a:r>
          </a:p>
          <a:p>
            <a:pPr lvl="1"/>
            <a:r>
              <a:rPr lang="en-US" dirty="0"/>
              <a:t>jdmyers6@uillinois.edu</a:t>
            </a:r>
          </a:p>
          <a:p>
            <a:endParaRPr lang="en-US" dirty="0"/>
          </a:p>
        </p:txBody>
      </p:sp>
    </p:spTree>
    <p:extLst>
      <p:ext uri="{BB962C8B-B14F-4D97-AF65-F5344CB8AC3E}">
        <p14:creationId xmlns:p14="http://schemas.microsoft.com/office/powerpoint/2010/main" val="117824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(USC instructions)</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000" dirty="0" smtClean="0"/>
              <a:t>Access and the ability to log in by the user should be complete overnight</a:t>
            </a:r>
            <a:endParaRPr lang="en-US" altLang="en-US" sz="2000" dirty="0" smtClean="0"/>
          </a:p>
        </p:txBody>
      </p:sp>
      <p:pic>
        <p:nvPicPr>
          <p:cNvPr id="5" name="Picture 4"/>
          <p:cNvPicPr>
            <a:picLocks noChangeAspect="1"/>
          </p:cNvPicPr>
          <p:nvPr/>
        </p:nvPicPr>
        <p:blipFill>
          <a:blip r:embed="rId2"/>
          <a:stretch>
            <a:fillRect/>
          </a:stretch>
        </p:blipFill>
        <p:spPr>
          <a:xfrm>
            <a:off x="4724400" y="2235200"/>
            <a:ext cx="7315200" cy="4114800"/>
          </a:xfrm>
          <a:prstGeom prst="rect">
            <a:avLst/>
          </a:prstGeom>
        </p:spPr>
      </p:pic>
    </p:spTree>
    <p:extLst>
      <p:ext uri="{BB962C8B-B14F-4D97-AF65-F5344CB8AC3E}">
        <p14:creationId xmlns:p14="http://schemas.microsoft.com/office/powerpoint/2010/main" val="168509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Report Refresher Role (Access Manager)</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If a user has not been previous set up in EDDIE, an entry in Access Manager will automatically grant them the Finance Report Refresher role</a:t>
            </a:r>
          </a:p>
          <a:p>
            <a:pPr marL="0" indent="0">
              <a:buNone/>
            </a:pPr>
            <a:r>
              <a:rPr lang="en-US" altLang="en-US" sz="2000" dirty="0" smtClean="0"/>
              <a:t>This does not need to be completed by a USC</a:t>
            </a:r>
          </a:p>
        </p:txBody>
      </p:sp>
      <p:pic>
        <p:nvPicPr>
          <p:cNvPr id="4" name="Picture 3"/>
          <p:cNvPicPr>
            <a:picLocks noChangeAspect="1"/>
          </p:cNvPicPr>
          <p:nvPr/>
        </p:nvPicPr>
        <p:blipFill>
          <a:blip r:embed="rId2"/>
          <a:stretch>
            <a:fillRect/>
          </a:stretch>
        </p:blipFill>
        <p:spPr>
          <a:xfrm>
            <a:off x="6468332" y="2144427"/>
            <a:ext cx="5571268" cy="4205573"/>
          </a:xfrm>
          <a:prstGeom prst="rect">
            <a:avLst/>
          </a:prstGeom>
        </p:spPr>
      </p:pic>
    </p:spTree>
    <p:extLst>
      <p:ext uri="{BB962C8B-B14F-4D97-AF65-F5344CB8AC3E}">
        <p14:creationId xmlns:p14="http://schemas.microsoft.com/office/powerpoint/2010/main" val="308039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Report Refresher Role (User Access)</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The user will now be able to log into EDDIE and run reports in the Finance folder as well as access the reports in My-UI-Financials.</a:t>
            </a:r>
            <a:endParaRPr lang="en-US" altLang="en-US" sz="2000" dirty="0" smtClean="0"/>
          </a:p>
        </p:txBody>
      </p:sp>
      <p:pic>
        <p:nvPicPr>
          <p:cNvPr id="5" name="Picture 4"/>
          <p:cNvPicPr>
            <a:picLocks noChangeAspect="1"/>
          </p:cNvPicPr>
          <p:nvPr/>
        </p:nvPicPr>
        <p:blipFill>
          <a:blip r:embed="rId2"/>
          <a:stretch>
            <a:fillRect/>
          </a:stretch>
        </p:blipFill>
        <p:spPr>
          <a:xfrm>
            <a:off x="399914" y="3736234"/>
            <a:ext cx="6858000" cy="2613766"/>
          </a:xfrm>
          <a:prstGeom prst="rect">
            <a:avLst/>
          </a:prstGeom>
        </p:spPr>
      </p:pic>
      <p:pic>
        <p:nvPicPr>
          <p:cNvPr id="6" name="Picture 5"/>
          <p:cNvPicPr>
            <a:picLocks noChangeAspect="1"/>
          </p:cNvPicPr>
          <p:nvPr/>
        </p:nvPicPr>
        <p:blipFill>
          <a:blip r:embed="rId3"/>
          <a:stretch>
            <a:fillRect/>
          </a:stretch>
        </p:blipFill>
        <p:spPr>
          <a:xfrm>
            <a:off x="7835219" y="2235200"/>
            <a:ext cx="4204381" cy="4114800"/>
          </a:xfrm>
          <a:prstGeom prst="rect">
            <a:avLst/>
          </a:prstGeom>
        </p:spPr>
      </p:pic>
    </p:spTree>
    <p:extLst>
      <p:ext uri="{BB962C8B-B14F-4D97-AF65-F5344CB8AC3E}">
        <p14:creationId xmlns:p14="http://schemas.microsoft.com/office/powerpoint/2010/main" val="18121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Select the top choice</a:t>
            </a:r>
          </a:p>
          <a:p>
            <a:pPr marL="0" indent="0">
              <a:buNone/>
            </a:pPr>
            <a:endParaRPr lang="en-US" sz="2000" dirty="0" smtClean="0"/>
          </a:p>
          <a:p>
            <a:pPr marL="0" indent="0">
              <a:buNone/>
            </a:pPr>
            <a:r>
              <a:rPr lang="en-US" altLang="en-US" sz="2000" dirty="0" smtClean="0"/>
              <a:t>EDW User/Individual </a:t>
            </a:r>
          </a:p>
          <a:p>
            <a:pPr marL="0" indent="0">
              <a:buNone/>
            </a:pPr>
            <a:r>
              <a:rPr lang="en-US" altLang="en-US" sz="2000" dirty="0" smtClean="0"/>
              <a:t>Account (Add/Remove)</a:t>
            </a:r>
          </a:p>
        </p:txBody>
      </p:sp>
      <p:pic>
        <p:nvPicPr>
          <p:cNvPr id="6" name="Picture 5"/>
          <p:cNvPicPr>
            <a:picLocks noChangeAspect="1"/>
          </p:cNvPicPr>
          <p:nvPr/>
        </p:nvPicPr>
        <p:blipFill>
          <a:blip r:embed="rId2"/>
          <a:stretch>
            <a:fillRect/>
          </a:stretch>
        </p:blipFill>
        <p:spPr>
          <a:xfrm>
            <a:off x="4724400" y="2648394"/>
            <a:ext cx="7315200" cy="1617270"/>
          </a:xfrm>
          <a:prstGeom prst="rect">
            <a:avLst/>
          </a:prstGeom>
        </p:spPr>
      </p:pic>
    </p:spTree>
    <p:extLst>
      <p:ext uri="{BB962C8B-B14F-4D97-AF65-F5344CB8AC3E}">
        <p14:creationId xmlns:p14="http://schemas.microsoft.com/office/powerpoint/2010/main" val="305736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Select University Employee</a:t>
            </a:r>
            <a:endParaRPr lang="en-US" altLang="en-US" sz="2000" dirty="0" smtClean="0"/>
          </a:p>
        </p:txBody>
      </p:sp>
      <p:pic>
        <p:nvPicPr>
          <p:cNvPr id="4" name="Picture 3"/>
          <p:cNvPicPr>
            <a:picLocks noChangeAspect="1"/>
          </p:cNvPicPr>
          <p:nvPr/>
        </p:nvPicPr>
        <p:blipFill>
          <a:blip r:embed="rId2"/>
          <a:stretch>
            <a:fillRect/>
          </a:stretch>
        </p:blipFill>
        <p:spPr>
          <a:xfrm>
            <a:off x="4724400" y="2648394"/>
            <a:ext cx="7315200" cy="1881051"/>
          </a:xfrm>
          <a:prstGeom prst="rect">
            <a:avLst/>
          </a:prstGeom>
        </p:spPr>
      </p:pic>
    </p:spTree>
    <p:extLst>
      <p:ext uri="{BB962C8B-B14F-4D97-AF65-F5344CB8AC3E}">
        <p14:creationId xmlns:p14="http://schemas.microsoft.com/office/powerpoint/2010/main" val="185967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Enter UIN of the person you </a:t>
            </a:r>
          </a:p>
          <a:p>
            <a:pPr marL="0" indent="0">
              <a:buNone/>
            </a:pPr>
            <a:r>
              <a:rPr lang="en-US" sz="2000" dirty="0" smtClean="0"/>
              <a:t>Wish to grant access</a:t>
            </a:r>
            <a:endParaRPr lang="en-US" altLang="en-US" sz="2000" dirty="0" smtClean="0"/>
          </a:p>
        </p:txBody>
      </p:sp>
      <p:pic>
        <p:nvPicPr>
          <p:cNvPr id="5" name="Picture 4"/>
          <p:cNvPicPr>
            <a:picLocks noChangeAspect="1"/>
          </p:cNvPicPr>
          <p:nvPr/>
        </p:nvPicPr>
        <p:blipFill>
          <a:blip r:embed="rId2"/>
          <a:stretch>
            <a:fillRect/>
          </a:stretch>
        </p:blipFill>
        <p:spPr>
          <a:xfrm>
            <a:off x="4724400" y="2513457"/>
            <a:ext cx="7315200" cy="2077817"/>
          </a:xfrm>
          <a:prstGeom prst="rect">
            <a:avLst/>
          </a:prstGeom>
        </p:spPr>
      </p:pic>
    </p:spTree>
    <p:extLst>
      <p:ext uri="{BB962C8B-B14F-4D97-AF65-F5344CB8AC3E}">
        <p14:creationId xmlns:p14="http://schemas.microsoft.com/office/powerpoint/2010/main" val="9950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Enter UIN of the person you </a:t>
            </a:r>
          </a:p>
          <a:p>
            <a:pPr marL="0" indent="0">
              <a:buNone/>
            </a:pPr>
            <a:r>
              <a:rPr lang="en-US" sz="2000" dirty="0" smtClean="0"/>
              <a:t>Wish to grant access and</a:t>
            </a:r>
          </a:p>
          <a:p>
            <a:pPr marL="0" indent="0">
              <a:buNone/>
            </a:pPr>
            <a:r>
              <a:rPr lang="en-US" altLang="en-US" sz="2000" dirty="0" smtClean="0"/>
              <a:t>Click Search</a:t>
            </a:r>
          </a:p>
        </p:txBody>
      </p:sp>
      <p:pic>
        <p:nvPicPr>
          <p:cNvPr id="4" name="Picture 3"/>
          <p:cNvPicPr>
            <a:picLocks noChangeAspect="1"/>
          </p:cNvPicPr>
          <p:nvPr/>
        </p:nvPicPr>
        <p:blipFill rotWithShape="1">
          <a:blip r:embed="rId2"/>
          <a:srcRect l="1" r="172"/>
          <a:stretch/>
        </p:blipFill>
        <p:spPr>
          <a:xfrm>
            <a:off x="4724400" y="2648394"/>
            <a:ext cx="7315200" cy="2556970"/>
          </a:xfrm>
          <a:prstGeom prst="rect">
            <a:avLst/>
          </a:prstGeom>
        </p:spPr>
      </p:pic>
    </p:spTree>
    <p:extLst>
      <p:ext uri="{BB962C8B-B14F-4D97-AF65-F5344CB8AC3E}">
        <p14:creationId xmlns:p14="http://schemas.microsoft.com/office/powerpoint/2010/main" val="273974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Click Confirm User</a:t>
            </a:r>
          </a:p>
        </p:txBody>
      </p:sp>
      <p:pic>
        <p:nvPicPr>
          <p:cNvPr id="5" name="Picture 4"/>
          <p:cNvPicPr>
            <a:picLocks noChangeAspect="1"/>
          </p:cNvPicPr>
          <p:nvPr/>
        </p:nvPicPr>
        <p:blipFill>
          <a:blip r:embed="rId2"/>
          <a:stretch>
            <a:fillRect/>
          </a:stretch>
        </p:blipFill>
        <p:spPr>
          <a:xfrm>
            <a:off x="4724400" y="2175245"/>
            <a:ext cx="7315200" cy="4174755"/>
          </a:xfrm>
          <a:prstGeom prst="rect">
            <a:avLst/>
          </a:prstGeom>
        </p:spPr>
      </p:pic>
    </p:spTree>
    <p:extLst>
      <p:ext uri="{BB962C8B-B14F-4D97-AF65-F5344CB8AC3E}">
        <p14:creationId xmlns:p14="http://schemas.microsoft.com/office/powerpoint/2010/main" val="300372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Click Add New Access Requests</a:t>
            </a:r>
          </a:p>
        </p:txBody>
      </p:sp>
      <p:pic>
        <p:nvPicPr>
          <p:cNvPr id="5" name="Picture 4"/>
          <p:cNvPicPr>
            <a:picLocks noChangeAspect="1"/>
          </p:cNvPicPr>
          <p:nvPr/>
        </p:nvPicPr>
        <p:blipFill>
          <a:blip r:embed="rId2"/>
          <a:stretch>
            <a:fillRect/>
          </a:stretch>
        </p:blipFill>
        <p:spPr>
          <a:xfrm>
            <a:off x="4724400" y="2175245"/>
            <a:ext cx="7315200" cy="4174755"/>
          </a:xfrm>
          <a:prstGeom prst="rect">
            <a:avLst/>
          </a:prstGeom>
        </p:spPr>
      </p:pic>
    </p:spTree>
    <p:extLst>
      <p:ext uri="{BB962C8B-B14F-4D97-AF65-F5344CB8AC3E}">
        <p14:creationId xmlns:p14="http://schemas.microsoft.com/office/powerpoint/2010/main" val="301540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6315932" cy="3701606"/>
          </a:xfrm>
        </p:spPr>
        <p:txBody>
          <a:bodyPr>
            <a:normAutofit/>
          </a:bodyPr>
          <a:lstStyle/>
          <a:p>
            <a:pPr marL="0" indent="0">
              <a:buNone/>
            </a:pPr>
            <a:r>
              <a:rPr lang="en-US" sz="2000" dirty="0" smtClean="0"/>
              <a:t>Click Continue Grant Access</a:t>
            </a:r>
          </a:p>
        </p:txBody>
      </p:sp>
      <p:pic>
        <p:nvPicPr>
          <p:cNvPr id="4" name="Picture 3"/>
          <p:cNvPicPr>
            <a:picLocks noChangeAspect="1"/>
          </p:cNvPicPr>
          <p:nvPr/>
        </p:nvPicPr>
        <p:blipFill>
          <a:blip r:embed="rId2"/>
          <a:stretch>
            <a:fillRect/>
          </a:stretch>
        </p:blipFill>
        <p:spPr>
          <a:xfrm>
            <a:off x="4724400" y="2648394"/>
            <a:ext cx="7315200" cy="2717074"/>
          </a:xfrm>
          <a:prstGeom prst="rect">
            <a:avLst/>
          </a:prstGeom>
        </p:spPr>
      </p:pic>
    </p:spTree>
    <p:extLst>
      <p:ext uri="{BB962C8B-B14F-4D97-AF65-F5344CB8AC3E}">
        <p14:creationId xmlns:p14="http://schemas.microsoft.com/office/powerpoint/2010/main" val="3809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Getting/Granting Finance Data Access</a:t>
            </a:r>
          </a:p>
          <a:p>
            <a:endParaRPr lang="en-US" dirty="0" smtClean="0"/>
          </a:p>
          <a:p>
            <a:r>
              <a:rPr lang="en-US" dirty="0" smtClean="0"/>
              <a:t>Report/Tool availability</a:t>
            </a:r>
          </a:p>
          <a:p>
            <a:endParaRPr lang="en-US" dirty="0" smtClean="0"/>
          </a:p>
          <a:p>
            <a:r>
              <a:rPr lang="en-US" dirty="0" smtClean="0"/>
              <a:t>Troubleshooting</a:t>
            </a:r>
          </a:p>
          <a:p>
            <a:endParaRPr lang="en-US" dirty="0" smtClean="0"/>
          </a:p>
          <a:p>
            <a:endParaRPr lang="en-US" dirty="0"/>
          </a:p>
          <a:p>
            <a:endParaRPr lang="en-US" dirty="0"/>
          </a:p>
        </p:txBody>
      </p:sp>
    </p:spTree>
    <p:extLst>
      <p:ext uri="{BB962C8B-B14F-4D97-AF65-F5344CB8AC3E}">
        <p14:creationId xmlns:p14="http://schemas.microsoft.com/office/powerpoint/2010/main" val="1238384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000" dirty="0" smtClean="0"/>
              <a:t>Select an appropriate DS Job Category:</a:t>
            </a:r>
          </a:p>
          <a:p>
            <a:pPr marL="0" indent="0">
              <a:buNone/>
            </a:pPr>
            <a:endParaRPr lang="en-US" sz="2000" dirty="0" smtClean="0"/>
          </a:p>
        </p:txBody>
      </p:sp>
      <p:pic>
        <p:nvPicPr>
          <p:cNvPr id="5" name="Picture 4"/>
          <p:cNvPicPr>
            <a:picLocks noChangeAspect="1"/>
          </p:cNvPicPr>
          <p:nvPr/>
        </p:nvPicPr>
        <p:blipFill>
          <a:blip r:embed="rId2"/>
          <a:stretch>
            <a:fillRect/>
          </a:stretch>
        </p:blipFill>
        <p:spPr>
          <a:xfrm>
            <a:off x="4724400" y="2513457"/>
            <a:ext cx="7315200" cy="3601329"/>
          </a:xfrm>
          <a:prstGeom prst="rect">
            <a:avLst/>
          </a:prstGeom>
        </p:spPr>
      </p:pic>
    </p:spTree>
    <p:extLst>
      <p:ext uri="{BB962C8B-B14F-4D97-AF65-F5344CB8AC3E}">
        <p14:creationId xmlns:p14="http://schemas.microsoft.com/office/powerpoint/2010/main" val="3394122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4572000" cy="3701606"/>
          </a:xfrm>
        </p:spPr>
        <p:txBody>
          <a:bodyPr>
            <a:normAutofit lnSpcReduction="10000"/>
          </a:bodyPr>
          <a:lstStyle/>
          <a:p>
            <a:pPr marL="0" indent="0">
              <a:buNone/>
            </a:pPr>
            <a:r>
              <a:rPr lang="en-US" sz="2200" dirty="0" smtClean="0"/>
              <a:t>Select an appropriate DS Job Category:</a:t>
            </a:r>
          </a:p>
          <a:p>
            <a:pPr marL="0" indent="0">
              <a:buNone/>
            </a:pPr>
            <a:r>
              <a:rPr lang="en-US" sz="1400" dirty="0" smtClean="0"/>
              <a:t>   Enterprise-wide Auditor      CITES/ACCC</a:t>
            </a:r>
          </a:p>
          <a:p>
            <a:pPr marL="0" indent="0">
              <a:buNone/>
            </a:pPr>
            <a:r>
              <a:rPr lang="en-US" sz="1400" dirty="0" smtClean="0"/>
              <a:t>   </a:t>
            </a:r>
            <a:r>
              <a:rPr lang="en-US" sz="1400" b="1" u="sng" dirty="0" smtClean="0"/>
              <a:t>Data </a:t>
            </a:r>
            <a:r>
              <a:rPr lang="en-US" sz="1400" b="1" u="sng" dirty="0"/>
              <a:t>Analyst (</a:t>
            </a:r>
            <a:r>
              <a:rPr lang="en-US" sz="1400" b="1" u="sng" dirty="0" smtClean="0"/>
              <a:t>Full)</a:t>
            </a:r>
          </a:p>
          <a:p>
            <a:pPr marL="0" indent="0">
              <a:buNone/>
            </a:pPr>
            <a:r>
              <a:rPr lang="en-US" sz="1400" b="1" dirty="0" smtClean="0"/>
              <a:t>   </a:t>
            </a:r>
            <a:r>
              <a:rPr lang="en-US" sz="1400" b="1" u="sng" dirty="0" smtClean="0"/>
              <a:t>Data </a:t>
            </a:r>
            <a:r>
              <a:rPr lang="en-US" sz="1400" b="1" u="sng" dirty="0"/>
              <a:t>Analyst (</a:t>
            </a:r>
            <a:r>
              <a:rPr lang="en-US" sz="1400" b="1" u="sng" dirty="0" smtClean="0"/>
              <a:t>Limited)</a:t>
            </a:r>
          </a:p>
          <a:p>
            <a:pPr marL="0" indent="0">
              <a:buNone/>
            </a:pPr>
            <a:r>
              <a:rPr lang="en-US" sz="1400" dirty="0" smtClean="0"/>
              <a:t>   Executive Officer      Financial </a:t>
            </a:r>
            <a:r>
              <a:rPr lang="en-US" sz="1400" dirty="0"/>
              <a:t>Aid </a:t>
            </a:r>
            <a:r>
              <a:rPr lang="en-US" sz="1400" dirty="0" smtClean="0"/>
              <a:t>Manager</a:t>
            </a:r>
          </a:p>
          <a:p>
            <a:pPr marL="0" indent="0">
              <a:buNone/>
            </a:pPr>
            <a:r>
              <a:rPr lang="en-US" sz="1400" dirty="0" smtClean="0"/>
              <a:t>   Finance Manager      OVCR </a:t>
            </a:r>
            <a:r>
              <a:rPr lang="en-US" sz="1400" dirty="0"/>
              <a:t>- Grants </a:t>
            </a:r>
            <a:r>
              <a:rPr lang="en-US" sz="1400" dirty="0" smtClean="0"/>
              <a:t>Office</a:t>
            </a:r>
          </a:p>
          <a:p>
            <a:pPr marL="0" indent="0">
              <a:buNone/>
            </a:pPr>
            <a:r>
              <a:rPr lang="en-US" sz="1400" dirty="0" smtClean="0"/>
              <a:t>   OBFS Staff      	Personnel Manager</a:t>
            </a:r>
          </a:p>
          <a:p>
            <a:pPr marL="0" indent="0">
              <a:buNone/>
            </a:pPr>
            <a:r>
              <a:rPr lang="en-US" sz="2000" dirty="0" smtClean="0"/>
              <a:t>Then Select Data Subject Area</a:t>
            </a:r>
          </a:p>
          <a:p>
            <a:pPr marL="0" indent="0">
              <a:buNone/>
            </a:pPr>
            <a:r>
              <a:rPr lang="en-US" sz="1400" dirty="0"/>
              <a:t> </a:t>
            </a:r>
            <a:r>
              <a:rPr lang="en-US" sz="1400" dirty="0" smtClean="0"/>
              <a:t>  Finance</a:t>
            </a:r>
          </a:p>
          <a:p>
            <a:pPr marL="0" indent="0">
              <a:buNone/>
            </a:pPr>
            <a:r>
              <a:rPr lang="en-US" sz="2000" dirty="0" smtClean="0"/>
              <a:t>Then click Submit</a:t>
            </a:r>
          </a:p>
          <a:p>
            <a:pPr marL="0" indent="0">
              <a:buNone/>
            </a:pPr>
            <a:endParaRPr lang="en-US" sz="2000" dirty="0" smtClean="0"/>
          </a:p>
        </p:txBody>
      </p:sp>
      <p:pic>
        <p:nvPicPr>
          <p:cNvPr id="4" name="Picture 3"/>
          <p:cNvPicPr>
            <a:picLocks noChangeAspect="1"/>
          </p:cNvPicPr>
          <p:nvPr/>
        </p:nvPicPr>
        <p:blipFill>
          <a:blip r:embed="rId2"/>
          <a:stretch>
            <a:fillRect/>
          </a:stretch>
        </p:blipFill>
        <p:spPr>
          <a:xfrm>
            <a:off x="4724400" y="2513457"/>
            <a:ext cx="7315200" cy="3585252"/>
          </a:xfrm>
          <a:prstGeom prst="rect">
            <a:avLst/>
          </a:prstGeom>
        </p:spPr>
      </p:pic>
    </p:spTree>
    <p:extLst>
      <p:ext uri="{BB962C8B-B14F-4D97-AF65-F5344CB8AC3E}">
        <p14:creationId xmlns:p14="http://schemas.microsoft.com/office/powerpoint/2010/main" val="108708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Finance Power </a:t>
            </a:r>
            <a:r>
              <a:rPr lang="en-US" dirty="0"/>
              <a:t>U</a:t>
            </a:r>
            <a:r>
              <a:rPr lang="en-US" dirty="0" smtClean="0"/>
              <a:t>ser Role (USC)</a:t>
            </a:r>
            <a:endParaRPr lang="en-US" dirty="0"/>
          </a:p>
        </p:txBody>
      </p:sp>
      <p:sp>
        <p:nvSpPr>
          <p:cNvPr id="3" name="Content Placeholder 2"/>
          <p:cNvSpPr>
            <a:spLocks noGrp="1"/>
          </p:cNvSpPr>
          <p:nvPr>
            <p:ph idx="1"/>
          </p:nvPr>
        </p:nvSpPr>
        <p:spPr>
          <a:xfrm>
            <a:off x="152400" y="2648394"/>
            <a:ext cx="4572000" cy="3701606"/>
          </a:xfrm>
        </p:spPr>
        <p:txBody>
          <a:bodyPr>
            <a:normAutofit/>
          </a:bodyPr>
          <a:lstStyle/>
          <a:p>
            <a:pPr marL="0" indent="0">
              <a:buNone/>
            </a:pPr>
            <a:r>
              <a:rPr lang="en-US" sz="2400" dirty="0"/>
              <a:t>Access and the ability to log in by the user should be complete overnight</a:t>
            </a:r>
            <a:endParaRPr lang="en-US" altLang="en-US" sz="2400" dirty="0"/>
          </a:p>
        </p:txBody>
      </p:sp>
      <p:pic>
        <p:nvPicPr>
          <p:cNvPr id="5" name="Picture 4"/>
          <p:cNvPicPr>
            <a:picLocks noChangeAspect="1"/>
          </p:cNvPicPr>
          <p:nvPr/>
        </p:nvPicPr>
        <p:blipFill>
          <a:blip r:embed="rId2"/>
          <a:stretch>
            <a:fillRect/>
          </a:stretch>
        </p:blipFill>
        <p:spPr>
          <a:xfrm>
            <a:off x="4724400" y="2513457"/>
            <a:ext cx="7315200" cy="2165085"/>
          </a:xfrm>
          <a:prstGeom prst="rect">
            <a:avLst/>
          </a:prstGeom>
        </p:spPr>
      </p:pic>
    </p:spTree>
    <p:extLst>
      <p:ext uri="{BB962C8B-B14F-4D97-AF65-F5344CB8AC3E}">
        <p14:creationId xmlns:p14="http://schemas.microsoft.com/office/powerpoint/2010/main" val="6661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Power </a:t>
            </a:r>
            <a:r>
              <a:rPr lang="en-US" dirty="0"/>
              <a:t>U</a:t>
            </a:r>
            <a:r>
              <a:rPr lang="en-US" dirty="0" smtClean="0"/>
              <a:t>ser Role (User Access)</a:t>
            </a:r>
            <a:endParaRPr lang="en-US" dirty="0"/>
          </a:p>
        </p:txBody>
      </p:sp>
      <p:sp>
        <p:nvSpPr>
          <p:cNvPr id="3" name="Content Placeholder 2"/>
          <p:cNvSpPr>
            <a:spLocks noGrp="1"/>
          </p:cNvSpPr>
          <p:nvPr>
            <p:ph idx="1"/>
          </p:nvPr>
        </p:nvSpPr>
        <p:spPr>
          <a:xfrm>
            <a:off x="152400" y="2648394"/>
            <a:ext cx="4454434" cy="3701606"/>
          </a:xfrm>
        </p:spPr>
        <p:txBody>
          <a:bodyPr>
            <a:normAutofit/>
          </a:bodyPr>
          <a:lstStyle/>
          <a:p>
            <a:pPr marL="0" indent="0">
              <a:buNone/>
            </a:pPr>
            <a:r>
              <a:rPr lang="en-US" sz="2400" dirty="0"/>
              <a:t>The user will now be able to log into EDDIE and run reports in the </a:t>
            </a:r>
            <a:r>
              <a:rPr lang="en-US" sz="2400" dirty="0" smtClean="0"/>
              <a:t>Solution Library - Money folder, be able to modify existing reports, create reports and download Rich Client if desired.</a:t>
            </a:r>
            <a:endParaRPr lang="en-US" altLang="en-US" sz="2400" dirty="0"/>
          </a:p>
        </p:txBody>
      </p:sp>
      <p:pic>
        <p:nvPicPr>
          <p:cNvPr id="4" name="Picture 3"/>
          <p:cNvPicPr>
            <a:picLocks noChangeAspect="1"/>
          </p:cNvPicPr>
          <p:nvPr/>
        </p:nvPicPr>
        <p:blipFill>
          <a:blip r:embed="rId2"/>
          <a:stretch>
            <a:fillRect/>
          </a:stretch>
        </p:blipFill>
        <p:spPr>
          <a:xfrm>
            <a:off x="4698669" y="2513457"/>
            <a:ext cx="7340931" cy="2885857"/>
          </a:xfrm>
          <a:prstGeom prst="rect">
            <a:avLst/>
          </a:prstGeom>
        </p:spPr>
      </p:pic>
    </p:spTree>
    <p:extLst>
      <p:ext uri="{BB962C8B-B14F-4D97-AF65-F5344CB8AC3E}">
        <p14:creationId xmlns:p14="http://schemas.microsoft.com/office/powerpoint/2010/main" val="170510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Finance Users Role (Accounts Receivables)</a:t>
            </a:r>
            <a:endParaRPr lang="en-US" dirty="0"/>
          </a:p>
        </p:txBody>
      </p:sp>
      <p:sp>
        <p:nvSpPr>
          <p:cNvPr id="3" name="Content Placeholder 2"/>
          <p:cNvSpPr>
            <a:spLocks noGrp="1"/>
          </p:cNvSpPr>
          <p:nvPr>
            <p:ph idx="1"/>
          </p:nvPr>
        </p:nvSpPr>
        <p:spPr>
          <a:xfrm>
            <a:off x="152400" y="2648394"/>
            <a:ext cx="4811486" cy="3701606"/>
          </a:xfrm>
        </p:spPr>
        <p:txBody>
          <a:bodyPr>
            <a:noAutofit/>
          </a:bodyPr>
          <a:lstStyle/>
          <a:p>
            <a:pPr marL="0" indent="0">
              <a:buNone/>
            </a:pPr>
            <a:r>
              <a:rPr lang="en-US" sz="2000" dirty="0" smtClean="0"/>
              <a:t>Finance AR Power Users is available in DS </a:t>
            </a:r>
            <a:r>
              <a:rPr lang="en-US" sz="2000" dirty="0"/>
              <a:t>Job </a:t>
            </a:r>
            <a:r>
              <a:rPr lang="en-US" sz="2000" dirty="0" smtClean="0"/>
              <a:t>Categories:</a:t>
            </a:r>
            <a:endParaRPr lang="en-US" sz="2000" dirty="0"/>
          </a:p>
          <a:p>
            <a:pPr marL="0" indent="0">
              <a:buNone/>
            </a:pPr>
            <a:r>
              <a:rPr lang="en-US" sz="1400" dirty="0"/>
              <a:t>   Enterprise-wide Auditor </a:t>
            </a:r>
            <a:endParaRPr lang="en-US" sz="1400" dirty="0" smtClean="0"/>
          </a:p>
          <a:p>
            <a:pPr marL="0" indent="0">
              <a:buNone/>
            </a:pPr>
            <a:r>
              <a:rPr lang="en-US" sz="1400" dirty="0" smtClean="0"/>
              <a:t>   </a:t>
            </a:r>
            <a:r>
              <a:rPr lang="en-US" sz="1400" b="1" u="sng" dirty="0" smtClean="0"/>
              <a:t>Data </a:t>
            </a:r>
            <a:r>
              <a:rPr lang="en-US" sz="1400" b="1" u="sng" dirty="0"/>
              <a:t>Analyst (Full)</a:t>
            </a:r>
          </a:p>
          <a:p>
            <a:pPr marL="0" indent="0">
              <a:buNone/>
            </a:pPr>
            <a:r>
              <a:rPr lang="en-US" sz="1400" dirty="0" smtClean="0"/>
              <a:t>   Financial </a:t>
            </a:r>
            <a:r>
              <a:rPr lang="en-US" sz="1400" dirty="0"/>
              <a:t>Aid Manager</a:t>
            </a:r>
          </a:p>
          <a:p>
            <a:pPr marL="0" indent="0">
              <a:buNone/>
            </a:pPr>
            <a:r>
              <a:rPr lang="en-US" sz="1400" dirty="0" smtClean="0"/>
              <a:t>   OVCR </a:t>
            </a:r>
            <a:r>
              <a:rPr lang="en-US" sz="1400" dirty="0"/>
              <a:t>- Grants </a:t>
            </a:r>
            <a:r>
              <a:rPr lang="en-US" sz="1400" dirty="0" smtClean="0"/>
              <a:t>Office</a:t>
            </a:r>
          </a:p>
          <a:p>
            <a:pPr marL="0" indent="0">
              <a:buNone/>
            </a:pPr>
            <a:r>
              <a:rPr lang="en-US" sz="1400" dirty="0"/>
              <a:t> </a:t>
            </a:r>
            <a:r>
              <a:rPr lang="en-US" sz="1400" dirty="0" smtClean="0"/>
              <a:t>  OBFS </a:t>
            </a:r>
            <a:r>
              <a:rPr lang="en-US" sz="1400" dirty="0"/>
              <a:t>Staff      	</a:t>
            </a:r>
            <a:endParaRPr lang="en-US" sz="1400" dirty="0" smtClean="0"/>
          </a:p>
          <a:p>
            <a:pPr marL="0" indent="0">
              <a:buNone/>
            </a:pPr>
            <a:r>
              <a:rPr lang="en-US" sz="2000" dirty="0" smtClean="0"/>
              <a:t>The </a:t>
            </a:r>
            <a:r>
              <a:rPr lang="en-US" sz="2000" dirty="0"/>
              <a:t>Select Data Subject </a:t>
            </a:r>
            <a:r>
              <a:rPr lang="en-US" sz="2000" dirty="0" smtClean="0"/>
              <a:t>Area is </a:t>
            </a:r>
            <a:r>
              <a:rPr lang="en-US" sz="2000" b="1" dirty="0" smtClean="0"/>
              <a:t>Accounts Receivable </a:t>
            </a:r>
            <a:r>
              <a:rPr lang="en-US" sz="2000" dirty="0" smtClean="0"/>
              <a:t>and the USC must indicate the user has had FERPA training</a:t>
            </a:r>
            <a:endParaRPr lang="en-US" sz="2000" dirty="0"/>
          </a:p>
        </p:txBody>
      </p:sp>
      <p:pic>
        <p:nvPicPr>
          <p:cNvPr id="5" name="Picture 4"/>
          <p:cNvPicPr>
            <a:picLocks noChangeAspect="1"/>
          </p:cNvPicPr>
          <p:nvPr/>
        </p:nvPicPr>
        <p:blipFill rotWithShape="1">
          <a:blip r:embed="rId2"/>
          <a:srcRect l="1" r="266"/>
          <a:stretch/>
        </p:blipFill>
        <p:spPr>
          <a:xfrm>
            <a:off x="6581235" y="2513457"/>
            <a:ext cx="4282708" cy="3657600"/>
          </a:xfrm>
          <a:prstGeom prst="rect">
            <a:avLst/>
          </a:prstGeom>
        </p:spPr>
      </p:pic>
    </p:spTree>
    <p:extLst>
      <p:ext uri="{BB962C8B-B14F-4D97-AF65-F5344CB8AC3E}">
        <p14:creationId xmlns:p14="http://schemas.microsoft.com/office/powerpoint/2010/main" val="353754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Finance Users Role (</a:t>
            </a:r>
            <a:r>
              <a:rPr lang="en-US" dirty="0" err="1" smtClean="0"/>
              <a:t>Kuali</a:t>
            </a:r>
            <a:r>
              <a:rPr lang="en-US" dirty="0" smtClean="0"/>
              <a:t> </a:t>
            </a:r>
            <a:r>
              <a:rPr lang="en-US" dirty="0" err="1" smtClean="0"/>
              <a:t>Coeus</a:t>
            </a:r>
            <a:r>
              <a:rPr lang="en-US" dirty="0" smtClean="0"/>
              <a:t>)</a:t>
            </a:r>
            <a:endParaRPr lang="en-US" dirty="0"/>
          </a:p>
        </p:txBody>
      </p:sp>
      <p:sp>
        <p:nvSpPr>
          <p:cNvPr id="3" name="Content Placeholder 2"/>
          <p:cNvSpPr>
            <a:spLocks noGrp="1"/>
          </p:cNvSpPr>
          <p:nvPr>
            <p:ph idx="1"/>
          </p:nvPr>
        </p:nvSpPr>
        <p:spPr>
          <a:xfrm>
            <a:off x="152400" y="2648394"/>
            <a:ext cx="4811486" cy="3701606"/>
          </a:xfrm>
        </p:spPr>
        <p:txBody>
          <a:bodyPr>
            <a:noAutofit/>
          </a:bodyPr>
          <a:lstStyle/>
          <a:p>
            <a:pPr marL="0" indent="0">
              <a:buNone/>
            </a:pPr>
            <a:r>
              <a:rPr lang="en-US" sz="2000" dirty="0" smtClean="0"/>
              <a:t>Proposals data was once included with the Finance roles, but no longer. </a:t>
            </a:r>
          </a:p>
          <a:p>
            <a:pPr marL="0" indent="0">
              <a:buNone/>
            </a:pPr>
            <a:r>
              <a:rPr lang="en-US" sz="2000" dirty="0" err="1" smtClean="0"/>
              <a:t>myProposals</a:t>
            </a:r>
            <a:r>
              <a:rPr lang="en-US" sz="2000" dirty="0" smtClean="0"/>
              <a:t> Report Refreshers access live data. Departmental Access is requested by the USC via the support form: </a:t>
            </a:r>
            <a:r>
              <a:rPr lang="en-US" sz="1050" dirty="0">
                <a:hlinkClick r:id="rId2"/>
              </a:rPr>
              <a:t>https://appserv7.admin.uillinois.edu/FormBuilderSurvey/Survey/AITS/START_myResearch/myResearch_Portal_Support_Form/Survey</a:t>
            </a:r>
            <a:endParaRPr lang="en-US" sz="1050" dirty="0"/>
          </a:p>
        </p:txBody>
      </p:sp>
      <p:pic>
        <p:nvPicPr>
          <p:cNvPr id="4" name="Picture 3"/>
          <p:cNvPicPr>
            <a:picLocks noChangeAspect="1"/>
          </p:cNvPicPr>
          <p:nvPr/>
        </p:nvPicPr>
        <p:blipFill rotWithShape="1">
          <a:blip r:embed="rId3"/>
          <a:srcRect b="6369"/>
          <a:stretch/>
        </p:blipFill>
        <p:spPr>
          <a:xfrm>
            <a:off x="5329237" y="2513458"/>
            <a:ext cx="6710363" cy="3843800"/>
          </a:xfrm>
          <a:prstGeom prst="rect">
            <a:avLst/>
          </a:prstGeom>
        </p:spPr>
      </p:pic>
    </p:spTree>
    <p:extLst>
      <p:ext uri="{BB962C8B-B14F-4D97-AF65-F5344CB8AC3E}">
        <p14:creationId xmlns:p14="http://schemas.microsoft.com/office/powerpoint/2010/main" val="130671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Finance Users Role (</a:t>
            </a:r>
            <a:r>
              <a:rPr lang="en-US" dirty="0" err="1" smtClean="0"/>
              <a:t>Kuali</a:t>
            </a:r>
            <a:r>
              <a:rPr lang="en-US" dirty="0" smtClean="0"/>
              <a:t> </a:t>
            </a:r>
            <a:r>
              <a:rPr lang="en-US" dirty="0" err="1" smtClean="0"/>
              <a:t>Coeus</a:t>
            </a:r>
            <a:r>
              <a:rPr lang="en-US" dirty="0" smtClean="0"/>
              <a:t>)</a:t>
            </a:r>
            <a:endParaRPr lang="en-US" dirty="0"/>
          </a:p>
        </p:txBody>
      </p:sp>
      <p:sp>
        <p:nvSpPr>
          <p:cNvPr id="3" name="Content Placeholder 2"/>
          <p:cNvSpPr>
            <a:spLocks noGrp="1"/>
          </p:cNvSpPr>
          <p:nvPr>
            <p:ph idx="1"/>
          </p:nvPr>
        </p:nvSpPr>
        <p:spPr>
          <a:xfrm>
            <a:off x="152399" y="2648394"/>
            <a:ext cx="5978435" cy="3701606"/>
          </a:xfrm>
        </p:spPr>
        <p:txBody>
          <a:bodyPr>
            <a:noAutofit/>
          </a:bodyPr>
          <a:lstStyle/>
          <a:p>
            <a:pPr marL="0" indent="0">
              <a:buNone/>
            </a:pPr>
            <a:r>
              <a:rPr lang="en-US" sz="2000" dirty="0" smtClean="0"/>
              <a:t>Additional reports are available in Solution Library – Money which are written from data warehouse tables. Users can also create their own reports from this data. Access is requested in the DS USC App in the Data Subject Area </a:t>
            </a:r>
            <a:r>
              <a:rPr lang="en-US" sz="2000" b="1" dirty="0" err="1" smtClean="0"/>
              <a:t>myProposals</a:t>
            </a:r>
            <a:r>
              <a:rPr lang="en-US" sz="2000" b="1" dirty="0" smtClean="0"/>
              <a:t> (General Use)</a:t>
            </a:r>
            <a:r>
              <a:rPr lang="en-US" sz="2000" dirty="0" smtClean="0"/>
              <a:t>. This data is not secured to the department level and includes access to all three Universities.</a:t>
            </a:r>
            <a:endParaRPr lang="en-US" sz="2000" dirty="0"/>
          </a:p>
        </p:txBody>
      </p:sp>
      <p:pic>
        <p:nvPicPr>
          <p:cNvPr id="4" name="Picture 3"/>
          <p:cNvPicPr>
            <a:picLocks noChangeAspect="1"/>
          </p:cNvPicPr>
          <p:nvPr/>
        </p:nvPicPr>
        <p:blipFill>
          <a:blip r:embed="rId2"/>
          <a:stretch>
            <a:fillRect/>
          </a:stretch>
        </p:blipFill>
        <p:spPr>
          <a:xfrm>
            <a:off x="7069318" y="2513457"/>
            <a:ext cx="4342726" cy="3657600"/>
          </a:xfrm>
          <a:prstGeom prst="rect">
            <a:avLst/>
          </a:prstGeom>
        </p:spPr>
      </p:pic>
    </p:spTree>
    <p:extLst>
      <p:ext uri="{BB962C8B-B14F-4D97-AF65-F5344CB8AC3E}">
        <p14:creationId xmlns:p14="http://schemas.microsoft.com/office/powerpoint/2010/main" val="3151145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a:xfrm>
            <a:off x="152399" y="2648394"/>
            <a:ext cx="5978435" cy="3701606"/>
          </a:xfrm>
        </p:spPr>
        <p:txBody>
          <a:bodyPr>
            <a:noAutofit/>
          </a:bodyPr>
          <a:lstStyle/>
          <a:p>
            <a:pPr marL="0" indent="0">
              <a:buNone/>
            </a:pPr>
            <a:r>
              <a:rPr lang="en-US" sz="2000" dirty="0" smtClean="0"/>
              <a:t>If you have an issue, please refer to: </a:t>
            </a:r>
            <a:r>
              <a:rPr lang="en-US" sz="2000" dirty="0">
                <a:hlinkClick r:id="rId2"/>
              </a:rPr>
              <a:t>https://</a:t>
            </a:r>
            <a:r>
              <a:rPr lang="en-US" sz="2000" dirty="0" smtClean="0">
                <a:hlinkClick r:id="rId2"/>
              </a:rPr>
              <a:t>answers.uillinois.edu/systemoffices/aits-service-desk</a:t>
            </a:r>
            <a:r>
              <a:rPr lang="en-US" sz="2000" dirty="0" smtClean="0"/>
              <a:t> where you can submit a ticket. </a:t>
            </a:r>
          </a:p>
          <a:p>
            <a:pPr marL="0" indent="0">
              <a:buNone/>
            </a:pPr>
            <a:r>
              <a:rPr lang="en-US" sz="2000" dirty="0" smtClean="0"/>
              <a:t>Possible issues:</a:t>
            </a:r>
          </a:p>
          <a:p>
            <a:pPr marL="0" indent="0">
              <a:buNone/>
            </a:pPr>
            <a:r>
              <a:rPr lang="en-US" sz="1400" dirty="0" smtClean="0"/>
              <a:t>Human error – it is a manual process</a:t>
            </a:r>
          </a:p>
          <a:p>
            <a:pPr marL="0" indent="0">
              <a:buNone/>
            </a:pPr>
            <a:r>
              <a:rPr lang="en-US" sz="1400" dirty="0" smtClean="0"/>
              <a:t>User inactivity – access removed after two years of system inactivity</a:t>
            </a:r>
          </a:p>
          <a:p>
            <a:pPr marL="0" indent="0">
              <a:buNone/>
            </a:pPr>
            <a:r>
              <a:rPr lang="en-US" sz="1400" dirty="0" smtClean="0"/>
              <a:t>Changing departments – previous USC removing access after current USC request</a:t>
            </a:r>
          </a:p>
          <a:p>
            <a:pPr marL="0" indent="0">
              <a:buNone/>
            </a:pPr>
            <a:r>
              <a:rPr lang="en-US" sz="1400" dirty="0" smtClean="0"/>
              <a:t>User log-in error</a:t>
            </a:r>
          </a:p>
          <a:p>
            <a:pPr marL="0" indent="0">
              <a:buNone/>
            </a:pPr>
            <a:r>
              <a:rPr lang="en-US" sz="1400" dirty="0" smtClean="0"/>
              <a:t>Temporary system issues</a:t>
            </a:r>
            <a:endParaRPr lang="en-US" sz="1400" dirty="0"/>
          </a:p>
        </p:txBody>
      </p:sp>
      <p:pic>
        <p:nvPicPr>
          <p:cNvPr id="5" name="Picture 4"/>
          <p:cNvPicPr>
            <a:picLocks noChangeAspect="1"/>
          </p:cNvPicPr>
          <p:nvPr/>
        </p:nvPicPr>
        <p:blipFill>
          <a:blip r:embed="rId3"/>
          <a:stretch>
            <a:fillRect/>
          </a:stretch>
        </p:blipFill>
        <p:spPr>
          <a:xfrm>
            <a:off x="6862624" y="2513457"/>
            <a:ext cx="5176976" cy="3657600"/>
          </a:xfrm>
          <a:prstGeom prst="rect">
            <a:avLst/>
          </a:prstGeom>
        </p:spPr>
      </p:pic>
    </p:spTree>
    <p:extLst>
      <p:ext uri="{BB962C8B-B14F-4D97-AF65-F5344CB8AC3E}">
        <p14:creationId xmlns:p14="http://schemas.microsoft.com/office/powerpoint/2010/main" val="296049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Access</a:t>
            </a:r>
            <a:endParaRPr lang="en-US" dirty="0"/>
          </a:p>
        </p:txBody>
      </p:sp>
      <p:sp>
        <p:nvSpPr>
          <p:cNvPr id="3" name="Content Placeholder 2"/>
          <p:cNvSpPr>
            <a:spLocks noGrp="1"/>
          </p:cNvSpPr>
          <p:nvPr>
            <p:ph idx="1"/>
          </p:nvPr>
        </p:nvSpPr>
        <p:spPr/>
        <p:txBody>
          <a:bodyPr/>
          <a:lstStyle/>
          <a:p>
            <a:r>
              <a:rPr lang="en-US" altLang="en-US" dirty="0"/>
              <a:t>Access to Financial Data in the warehouse is straight </a:t>
            </a:r>
            <a:r>
              <a:rPr lang="en-US" altLang="en-US" dirty="0" smtClean="0"/>
              <a:t>forward</a:t>
            </a:r>
          </a:p>
          <a:p>
            <a:pPr marL="0" indent="0">
              <a:buNone/>
            </a:pPr>
            <a:endParaRPr lang="en-US" altLang="en-US" dirty="0"/>
          </a:p>
          <a:p>
            <a:pPr marL="0" indent="0">
              <a:buNone/>
            </a:pPr>
            <a:r>
              <a:rPr lang="en-US" altLang="en-US" dirty="0"/>
              <a:t>	</a:t>
            </a:r>
            <a:r>
              <a:rPr lang="en-US" altLang="en-US" sz="2000" dirty="0"/>
              <a:t>…well, that was the intent</a:t>
            </a:r>
          </a:p>
          <a:p>
            <a:endParaRPr lang="en-US" dirty="0"/>
          </a:p>
          <a:p>
            <a:endParaRPr lang="en-US" dirty="0"/>
          </a:p>
          <a:p>
            <a:endParaRPr lang="en-US" dirty="0"/>
          </a:p>
        </p:txBody>
      </p:sp>
    </p:spTree>
    <p:extLst>
      <p:ext uri="{BB962C8B-B14F-4D97-AF65-F5344CB8AC3E}">
        <p14:creationId xmlns:p14="http://schemas.microsoft.com/office/powerpoint/2010/main" val="298541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Access</a:t>
            </a:r>
            <a:endParaRPr lang="en-US" dirty="0"/>
          </a:p>
        </p:txBody>
      </p:sp>
      <p:sp>
        <p:nvSpPr>
          <p:cNvPr id="3" name="Content Placeholder 2"/>
          <p:cNvSpPr>
            <a:spLocks noGrp="1"/>
          </p:cNvSpPr>
          <p:nvPr>
            <p:ph idx="1"/>
          </p:nvPr>
        </p:nvSpPr>
        <p:spPr/>
        <p:txBody>
          <a:bodyPr/>
          <a:lstStyle/>
          <a:p>
            <a:r>
              <a:rPr lang="en-US" altLang="en-US" dirty="0"/>
              <a:t>Access </a:t>
            </a:r>
            <a:r>
              <a:rPr lang="en-US" altLang="en-US" dirty="0" smtClean="0"/>
              <a:t>is controlled by</a:t>
            </a:r>
          </a:p>
          <a:p>
            <a:pPr lvl="1"/>
            <a:endParaRPr lang="en-US" altLang="en-US" sz="1600" dirty="0" smtClean="0">
              <a:latin typeface="Verdana" panose="020B0604030504040204" pitchFamily="34" charset="0"/>
              <a:ea typeface="Verdana" panose="020B0604030504040204" pitchFamily="34" charset="0"/>
            </a:endParaRPr>
          </a:p>
          <a:p>
            <a:pPr lvl="1"/>
            <a:r>
              <a:rPr lang="en-US" altLang="en-US" sz="1600" dirty="0" smtClean="0">
                <a:latin typeface="Verdana" panose="020B0604030504040204" pitchFamily="34" charset="0"/>
                <a:ea typeface="Verdana" panose="020B0604030504040204" pitchFamily="34" charset="0"/>
              </a:rPr>
              <a:t>AITS </a:t>
            </a:r>
            <a:r>
              <a:rPr lang="en-US" altLang="en-US" sz="1600" dirty="0">
                <a:latin typeface="Verdana" panose="020B0604030504040204" pitchFamily="34" charset="0"/>
                <a:ea typeface="Verdana" panose="020B0604030504040204" pitchFamily="34" charset="0"/>
              </a:rPr>
              <a:t>Security Application </a:t>
            </a:r>
            <a:r>
              <a:rPr lang="en-US" altLang="en-US" sz="1600" dirty="0">
                <a:latin typeface="Verdana" panose="020B0604030504040204" pitchFamily="34" charset="0"/>
                <a:ea typeface="Verdana" panose="020B0604030504040204" pitchFamily="34" charset="0"/>
                <a:hlinkClick r:id="rId2"/>
              </a:rPr>
              <a:t>https://www.aits.uillinois.edu/access/usc_website</a:t>
            </a:r>
            <a:r>
              <a:rPr lang="en-US" altLang="en-US" sz="1600" dirty="0" smtClean="0">
                <a:latin typeface="Verdana" panose="020B0604030504040204" pitchFamily="34" charset="0"/>
                <a:ea typeface="Verdana" panose="020B0604030504040204" pitchFamily="34" charset="0"/>
                <a:hlinkClick r:id="rId2"/>
              </a:rPr>
              <a:t>/</a:t>
            </a:r>
            <a:endParaRPr lang="en-US" altLang="en-US" sz="1600" dirty="0" smtClean="0">
              <a:latin typeface="Verdana" panose="020B0604030504040204" pitchFamily="34" charset="0"/>
              <a:ea typeface="Verdana" panose="020B0604030504040204" pitchFamily="34" charset="0"/>
            </a:endParaRPr>
          </a:p>
          <a:p>
            <a:pPr lvl="1"/>
            <a:endParaRPr lang="en-US" altLang="en-US" sz="1600" dirty="0" smtClean="0">
              <a:latin typeface="Verdana" panose="020B0604030504040204" pitchFamily="34" charset="0"/>
              <a:ea typeface="Verdana" panose="020B0604030504040204" pitchFamily="34" charset="0"/>
            </a:endParaRPr>
          </a:p>
          <a:p>
            <a:pPr lvl="1"/>
            <a:r>
              <a:rPr lang="en-US" altLang="en-US" sz="1600" dirty="0" smtClean="0">
                <a:latin typeface="Verdana" panose="020B0604030504040204" pitchFamily="34" charset="0"/>
                <a:ea typeface="Verdana" panose="020B0604030504040204" pitchFamily="34" charset="0"/>
              </a:rPr>
              <a:t>DS </a:t>
            </a:r>
            <a:r>
              <a:rPr lang="en-US" altLang="en-US" sz="1600" dirty="0">
                <a:latin typeface="Verdana" panose="020B0604030504040204" pitchFamily="34" charset="0"/>
                <a:ea typeface="Verdana" panose="020B0604030504040204" pitchFamily="34" charset="0"/>
              </a:rPr>
              <a:t>USC Application </a:t>
            </a:r>
            <a:r>
              <a:rPr lang="en-US" altLang="en-US" sz="1600" dirty="0">
                <a:latin typeface="Verdana" panose="020B0604030504040204" pitchFamily="34" charset="0"/>
                <a:ea typeface="Verdana" panose="020B0604030504040204" pitchFamily="34" charset="0"/>
                <a:hlinkClick r:id="rId3"/>
              </a:rPr>
              <a:t>https://</a:t>
            </a:r>
            <a:r>
              <a:rPr lang="en-US" altLang="en-US" sz="1600" dirty="0" smtClean="0">
                <a:latin typeface="Verdana" panose="020B0604030504040204" pitchFamily="34" charset="0"/>
                <a:ea typeface="Verdana" panose="020B0604030504040204" pitchFamily="34" charset="0"/>
                <a:hlinkClick r:id="rId3"/>
              </a:rPr>
              <a:t>appserv7.admin.uillinois.edu/dsuscapp</a:t>
            </a:r>
            <a:endParaRPr lang="en-US" altLang="en-US" sz="1600" dirty="0" smtClean="0">
              <a:latin typeface="Verdana" panose="020B0604030504040204" pitchFamily="34" charset="0"/>
              <a:ea typeface="Verdana" panose="020B0604030504040204" pitchFamily="34" charset="0"/>
            </a:endParaRPr>
          </a:p>
          <a:p>
            <a:pPr lvl="1"/>
            <a:endParaRPr lang="en-US" altLang="en-US" sz="1600" dirty="0">
              <a:latin typeface="Verdana" panose="020B0604030504040204" pitchFamily="34" charset="0"/>
              <a:ea typeface="Verdana" panose="020B0604030504040204" pitchFamily="34" charset="0"/>
            </a:endParaRPr>
          </a:p>
          <a:p>
            <a:pPr lvl="1"/>
            <a:r>
              <a:rPr lang="en-US" altLang="en-US" sz="1600" dirty="0" smtClean="0">
                <a:latin typeface="Verdana" panose="020B0604030504040204" pitchFamily="34" charset="0"/>
                <a:ea typeface="Verdana" panose="020B0604030504040204" pitchFamily="34" charset="0"/>
              </a:rPr>
              <a:t>Access Manager (My-UI-Financials) </a:t>
            </a:r>
            <a:r>
              <a:rPr lang="en-US" sz="1600" dirty="0" smtClean="0">
                <a:latin typeface="Verdana" panose="020B0604030504040204" pitchFamily="34" charset="0"/>
                <a:ea typeface="Verdana" panose="020B0604030504040204" pitchFamily="34" charset="0"/>
                <a:hlinkClick r:id="rId4"/>
              </a:rPr>
              <a:t>https</a:t>
            </a:r>
            <a:r>
              <a:rPr lang="en-US" sz="1600" dirty="0">
                <a:latin typeface="Verdana" panose="020B0604030504040204" pitchFamily="34" charset="0"/>
                <a:ea typeface="Verdana" panose="020B0604030504040204" pitchFamily="34" charset="0"/>
                <a:hlinkClick r:id="rId4"/>
              </a:rPr>
              <a:t>://myuifinancials.uillinois.edu/myFi</a:t>
            </a:r>
            <a:r>
              <a:rPr lang="en-US" sz="1600" dirty="0" smtClean="0">
                <a:latin typeface="Verdana" panose="020B0604030504040204" pitchFamily="34" charset="0"/>
                <a:ea typeface="Verdana" panose="020B0604030504040204" pitchFamily="34" charset="0"/>
                <a:hlinkClick r:id="rId4"/>
              </a:rPr>
              <a:t>/</a:t>
            </a:r>
            <a:endParaRPr lang="en-US" sz="1600" dirty="0" smtClean="0">
              <a:latin typeface="Verdana" panose="020B0604030504040204" pitchFamily="34" charset="0"/>
              <a:ea typeface="Verdana" panose="020B0604030504040204" pitchFamily="34" charset="0"/>
            </a:endParaRPr>
          </a:p>
          <a:p>
            <a:pPr lvl="1"/>
            <a:endParaRPr lang="en-US" sz="1600" dirty="0"/>
          </a:p>
          <a:p>
            <a:endParaRPr lang="en-US" dirty="0"/>
          </a:p>
        </p:txBody>
      </p:sp>
    </p:spTree>
    <p:extLst>
      <p:ext uri="{BB962C8B-B14F-4D97-AF65-F5344CB8AC3E}">
        <p14:creationId xmlns:p14="http://schemas.microsoft.com/office/powerpoint/2010/main" val="380551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Access Levels</a:t>
            </a:r>
            <a:endParaRPr lang="en-US" dirty="0"/>
          </a:p>
        </p:txBody>
      </p:sp>
      <p:sp>
        <p:nvSpPr>
          <p:cNvPr id="3" name="Content Placeholder 2"/>
          <p:cNvSpPr>
            <a:spLocks noGrp="1"/>
          </p:cNvSpPr>
          <p:nvPr>
            <p:ph idx="1"/>
          </p:nvPr>
        </p:nvSpPr>
        <p:spPr/>
        <p:txBody>
          <a:bodyPr>
            <a:normAutofit/>
          </a:bodyPr>
          <a:lstStyle/>
          <a:p>
            <a:r>
              <a:rPr lang="en-US" altLang="en-US" dirty="0" smtClean="0"/>
              <a:t>There are two basic levels for Finance</a:t>
            </a:r>
          </a:p>
          <a:p>
            <a:pPr lvl="1"/>
            <a:endParaRPr lang="en-US" sz="1800" dirty="0" smtClean="0">
              <a:latin typeface="Verdana" panose="020B0604030504040204" pitchFamily="34" charset="0"/>
              <a:ea typeface="Verdana" panose="020B0604030504040204" pitchFamily="34" charset="0"/>
            </a:endParaRPr>
          </a:p>
          <a:p>
            <a:pPr lvl="1"/>
            <a:r>
              <a:rPr lang="en-US" sz="1800" dirty="0" smtClean="0">
                <a:latin typeface="Verdana" panose="020B0604030504040204" pitchFamily="34" charset="0"/>
                <a:ea typeface="Verdana" panose="020B0604030504040204" pitchFamily="34" charset="0"/>
              </a:rPr>
              <a:t>Finance Report Refresher</a:t>
            </a:r>
          </a:p>
          <a:p>
            <a:pPr lvl="2"/>
            <a:r>
              <a:rPr lang="en-US" sz="1400" dirty="0" smtClean="0">
                <a:latin typeface="Verdana" panose="020B0604030504040204" pitchFamily="34" charset="0"/>
                <a:ea typeface="Verdana" panose="020B0604030504040204" pitchFamily="34" charset="0"/>
              </a:rPr>
              <a:t>Often referred to as Standard Report access</a:t>
            </a:r>
          </a:p>
          <a:p>
            <a:pPr lvl="2"/>
            <a:endParaRPr lang="en-US" sz="1400" dirty="0" smtClean="0">
              <a:latin typeface="Verdana" panose="020B0604030504040204" pitchFamily="34" charset="0"/>
              <a:ea typeface="Verdana" panose="020B0604030504040204" pitchFamily="34" charset="0"/>
            </a:endParaRPr>
          </a:p>
          <a:p>
            <a:pPr lvl="1"/>
            <a:r>
              <a:rPr lang="en-US" sz="1800" dirty="0" smtClean="0">
                <a:latin typeface="Verdana" panose="020B0604030504040204" pitchFamily="34" charset="0"/>
                <a:ea typeface="Verdana" panose="020B0604030504040204" pitchFamily="34" charset="0"/>
              </a:rPr>
              <a:t>Finance Power User</a:t>
            </a:r>
          </a:p>
          <a:p>
            <a:pPr lvl="2"/>
            <a:endParaRPr lang="en-US" sz="1400" dirty="0">
              <a:latin typeface="Verdana" panose="020B0604030504040204" pitchFamily="34" charset="0"/>
              <a:ea typeface="Verdana" panose="020B0604030504040204" pitchFamily="34" charset="0"/>
            </a:endParaRPr>
          </a:p>
          <a:p>
            <a:r>
              <a:rPr lang="en-US" altLang="en-US" dirty="0" smtClean="0"/>
              <a:t>Do either limit the user’s access to data?</a:t>
            </a:r>
            <a:endParaRPr lang="en-US" altLang="en-US" dirty="0"/>
          </a:p>
          <a:p>
            <a:pPr lvl="1"/>
            <a:endParaRPr lang="en-US" sz="1800" dirty="0">
              <a:latin typeface="Verdana" panose="020B0604030504040204" pitchFamily="34" charset="0"/>
              <a:ea typeface="Verdana" panose="020B0604030504040204" pitchFamily="34" charset="0"/>
            </a:endParaRPr>
          </a:p>
          <a:p>
            <a:pPr lvl="1"/>
            <a:r>
              <a:rPr lang="en-US" sz="1800" dirty="0" smtClean="0">
                <a:latin typeface="Verdana" panose="020B0604030504040204" pitchFamily="34" charset="0"/>
                <a:ea typeface="Verdana" panose="020B0604030504040204" pitchFamily="34" charset="0"/>
              </a:rPr>
              <a:t>Technically, no. All finance data is open to each role, the roles limit how EDDIE/Web Intelligence interacts with the data</a:t>
            </a:r>
            <a:endParaRPr lang="en-US" sz="1800" dirty="0">
              <a:latin typeface="Verdana" panose="020B0604030504040204" pitchFamily="34" charset="0"/>
              <a:ea typeface="Verdana" panose="020B0604030504040204" pitchFamily="34" charset="0"/>
            </a:endParaRPr>
          </a:p>
          <a:p>
            <a:pPr lvl="1"/>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142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Access Levels</a:t>
            </a:r>
            <a:endParaRPr lang="en-US" dirty="0"/>
          </a:p>
        </p:txBody>
      </p:sp>
      <p:sp>
        <p:nvSpPr>
          <p:cNvPr id="3" name="Content Placeholder 2"/>
          <p:cNvSpPr>
            <a:spLocks noGrp="1"/>
          </p:cNvSpPr>
          <p:nvPr>
            <p:ph idx="1"/>
          </p:nvPr>
        </p:nvSpPr>
        <p:spPr/>
        <p:txBody>
          <a:bodyPr>
            <a:normAutofit/>
          </a:bodyPr>
          <a:lstStyle/>
          <a:p>
            <a:r>
              <a:rPr lang="en-US" altLang="en-US" dirty="0" smtClean="0"/>
              <a:t>Does Finance Power User include Standard Reports?</a:t>
            </a:r>
          </a:p>
          <a:p>
            <a:pPr lvl="1"/>
            <a:endParaRPr lang="en-US" sz="1800" dirty="0" smtClean="0">
              <a:latin typeface="Verdana" panose="020B0604030504040204" pitchFamily="34" charset="0"/>
              <a:ea typeface="Verdana" panose="020B0604030504040204" pitchFamily="34" charset="0"/>
            </a:endParaRPr>
          </a:p>
          <a:p>
            <a:pPr lvl="1"/>
            <a:r>
              <a:rPr lang="en-US" sz="1800" dirty="0" smtClean="0">
                <a:latin typeface="Verdana" panose="020B0604030504040204" pitchFamily="34" charset="0"/>
                <a:ea typeface="Verdana" panose="020B0604030504040204" pitchFamily="34" charset="0"/>
              </a:rPr>
              <a:t>No, the two roles are independent of each other. </a:t>
            </a:r>
          </a:p>
          <a:p>
            <a:pPr lvl="2"/>
            <a:endParaRPr lang="en-US" sz="1400" dirty="0">
              <a:latin typeface="Verdana" panose="020B0604030504040204" pitchFamily="34" charset="0"/>
              <a:ea typeface="Verdana" panose="020B0604030504040204" pitchFamily="34" charset="0"/>
            </a:endParaRPr>
          </a:p>
          <a:p>
            <a:r>
              <a:rPr lang="en-US" altLang="en-US" dirty="0" smtClean="0"/>
              <a:t>Can both roles be include in one request?</a:t>
            </a:r>
            <a:endParaRPr lang="en-US" altLang="en-US" dirty="0"/>
          </a:p>
          <a:p>
            <a:pPr lvl="1"/>
            <a:endParaRPr lang="en-US" sz="1800" dirty="0">
              <a:latin typeface="Verdana" panose="020B0604030504040204" pitchFamily="34" charset="0"/>
              <a:ea typeface="Verdana" panose="020B0604030504040204" pitchFamily="34" charset="0"/>
            </a:endParaRPr>
          </a:p>
          <a:p>
            <a:pPr lvl="1"/>
            <a:r>
              <a:rPr lang="en-US" sz="1800" dirty="0" smtClean="0">
                <a:latin typeface="Verdana" panose="020B0604030504040204" pitchFamily="34" charset="0"/>
                <a:ea typeface="Verdana" panose="020B0604030504040204" pitchFamily="34" charset="0"/>
              </a:rPr>
              <a:t>No, the access is controlled by two different apps/processes</a:t>
            </a:r>
            <a:endParaRPr lang="en-US" sz="1800" dirty="0">
              <a:latin typeface="Verdana" panose="020B0604030504040204" pitchFamily="34" charset="0"/>
              <a:ea typeface="Verdana" panose="020B0604030504040204" pitchFamily="34" charset="0"/>
            </a:endParaRPr>
          </a:p>
          <a:p>
            <a:pPr lvl="1"/>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532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Report Refresher</a:t>
            </a:r>
            <a:endParaRPr lang="en-US" dirty="0"/>
          </a:p>
        </p:txBody>
      </p:sp>
      <p:sp>
        <p:nvSpPr>
          <p:cNvPr id="3" name="Content Placeholder 2"/>
          <p:cNvSpPr>
            <a:spLocks noGrp="1"/>
          </p:cNvSpPr>
          <p:nvPr>
            <p:ph idx="1"/>
          </p:nvPr>
        </p:nvSpPr>
        <p:spPr/>
        <p:txBody>
          <a:bodyPr>
            <a:normAutofit fontScale="77500" lnSpcReduction="20000"/>
          </a:bodyPr>
          <a:lstStyle/>
          <a:p>
            <a:r>
              <a:rPr lang="en-US" altLang="en-US" sz="2000" dirty="0" smtClean="0"/>
              <a:t>This role gives the user access to these reports in the EDDIE Finance folder</a:t>
            </a:r>
          </a:p>
          <a:p>
            <a:r>
              <a:rPr lang="en-US" sz="1700" dirty="0" smtClean="0"/>
              <a:t>FIAP_Bank_Activity_Detail; FIAP_Detail_by_FOAP; FIAR_ATBE_By_Account; FIAR_ATBE_By_Detail_Code; FIAR_Account_Detail_By_Detail_Category_Code; FIAR_Account_Detail_By_Detail_Code; FIAR_Aging_By_Detail_Code_Summary; FIAR_Aging_Single_Line_By_Account; FIAR_Aging_by_Account; FIAR_Open_Invoice_By_Account; FIAR_Open_Invoice_By_Detail_Category_Code; FIAR_Open_Invoice_By_Detail_Code; FIBUD_Budget_Memo_Log; FIFX_Monthly_Activity_by_Chart_and_Organization; FIGL_Account_Index_Report; FIGL_Asset_Liability_Statements; FIGL_Asset_Liability_Transactions; FIGL_College_Dept_Fund_Type_Summary; FIGL_College_Dept_Fund_Type_Summary_ITD; FIGL_Fund_Hierarchy; FIGL_Fund_Type_Summary; FIGL_General_Ledger_Dept_Fund_Summary; FIGL_General_Ledger_Fund_Summary; FIGL_General_Ledger_by_Account; FIGL_Location_Hierarchy; FIGL_Operating_Ledger_Summary; FIGL_Operating_Ledger_Summary_ITD; FIGL_Operating_Statement_College_Rollup; FIGL_Operating_Statement_College_Rollup_ITD; FIGL_Operating_Statement_Rollup; FIGL_Operating_Statement_Rollup_ITD; FIGL_Organization_Hierarchy; FIGL_Program_Hierarchy; FIGL_Restricted_Funds_Balances_by_Account_Type; FIGL_Restricted_Funds_Balances_by_Fund_Type; FIGR_Grant_Detail; FIGR_Grants_Status_and_Billing_Summary_Report; FIGR_Multifund_Management_Report; FIOL_Encumbrance_Balances; FIOL_Misclassified_FOAPAL; FIOL_Revenue_Expense_Statements; FIOL_Revenue_Expense_Statements_Inception_to_Date; FIOL_Revenue_Expense_Transactions; FIOL_Revenue_Expense_YTD_Transaction_Statement; FIOL_Revenue_Expense_YTD_Transaction_Statement_by_Account; FIOL_Revenue_Expense_YTD_Transaction_Statement_by_Account_and_Period; FIOL_Revenue_Expense_YTD_Transaction_Statement_by_Acct_by_Period_Range; FIPO_Departmental_Requisition; FIPR_Payroll_Expense_by_Person_Month_End; HPAY_Payroll_Encumbrance_by_Person_MYE_Year_End; HPAY_Payroll_Encumbrance_by_Person_Month_End; UIC_SponsoredProjectExpenditures; UR_FIAR_FIN_Ledgers_AR_Payment_Trans; UR_FIFA_Commodity_Search; UR_FIFA_FIXED_ASSET_Pending_List; UR_FIFA_Fixed_Asset_By_Org; UR_FIGL_College_MultiFund_Management_Report; UR_FIGL_Departmental_MultiFund_Management_Report; UR_FIGL_LOCATION; UR_FIGL_Operating_Ledger_By_Org; UR_FIGR_GRANT_DETAIL; University Revenue and Expense Dashboard</a:t>
            </a:r>
          </a:p>
          <a:p>
            <a:endParaRPr lang="en-US" sz="1900" dirty="0"/>
          </a:p>
        </p:txBody>
      </p:sp>
    </p:spTree>
    <p:extLst>
      <p:ext uri="{BB962C8B-B14F-4D97-AF65-F5344CB8AC3E}">
        <p14:creationId xmlns:p14="http://schemas.microsoft.com/office/powerpoint/2010/main" val="389438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Power User</a:t>
            </a:r>
            <a:endParaRPr lang="en-US" dirty="0"/>
          </a:p>
        </p:txBody>
      </p:sp>
      <p:sp>
        <p:nvSpPr>
          <p:cNvPr id="3" name="Content Placeholder 2"/>
          <p:cNvSpPr>
            <a:spLocks noGrp="1"/>
          </p:cNvSpPr>
          <p:nvPr>
            <p:ph idx="1"/>
          </p:nvPr>
        </p:nvSpPr>
        <p:spPr/>
        <p:txBody>
          <a:bodyPr>
            <a:normAutofit/>
          </a:bodyPr>
          <a:lstStyle/>
          <a:p>
            <a:r>
              <a:rPr lang="en-US" altLang="en-US" sz="2000" dirty="0" smtClean="0"/>
              <a:t>This role gives the user access to these reports in the EDDIE</a:t>
            </a:r>
          </a:p>
          <a:p>
            <a:pPr lvl="1"/>
            <a:endParaRPr lang="en-US" altLang="en-US" sz="1600" dirty="0" smtClean="0"/>
          </a:p>
          <a:p>
            <a:pPr lvl="1"/>
            <a:r>
              <a:rPr lang="en-US" altLang="en-US" sz="1600" dirty="0" smtClean="0"/>
              <a:t>NONE</a:t>
            </a:r>
          </a:p>
          <a:p>
            <a:pPr lvl="1"/>
            <a:endParaRPr lang="en-US" altLang="en-US" sz="1600" dirty="0"/>
          </a:p>
          <a:p>
            <a:pPr lvl="1"/>
            <a:r>
              <a:rPr lang="en-US" altLang="en-US" sz="1600" dirty="0" smtClean="0"/>
              <a:t>The Power User role allows you to see any report that was created using Finance Universes outside the Finance Folder, including those in Solution Library – Money</a:t>
            </a:r>
          </a:p>
          <a:p>
            <a:pPr lvl="1"/>
            <a:endParaRPr lang="en-US" altLang="en-US" sz="1600" dirty="0"/>
          </a:p>
          <a:p>
            <a:pPr lvl="1"/>
            <a:r>
              <a:rPr lang="en-US" altLang="en-US" sz="1600" dirty="0" smtClean="0"/>
              <a:t>Another way to consider it is, Finance Report Refresher limits what you can see while Finance Power User allows to see all other finance-related reports</a:t>
            </a:r>
          </a:p>
          <a:p>
            <a:pPr lvl="1"/>
            <a:endParaRPr lang="en-US" altLang="en-US" sz="1600" dirty="0"/>
          </a:p>
          <a:p>
            <a:pPr lvl="1"/>
            <a:r>
              <a:rPr lang="en-US" altLang="en-US" sz="1600" dirty="0" smtClean="0"/>
              <a:t>Finance Power User allows you ability to edit or create reports</a:t>
            </a:r>
          </a:p>
        </p:txBody>
      </p:sp>
    </p:spTree>
    <p:extLst>
      <p:ext uri="{BB962C8B-B14F-4D97-AF65-F5344CB8AC3E}">
        <p14:creationId xmlns:p14="http://schemas.microsoft.com/office/powerpoint/2010/main" val="160838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PPT TEMPLATE" id="{B02F6013-1663-4DB5-8FE2-BD92FC2595A1}" vid="{E210A5D1-201C-4C2D-98CA-BA7BCC5F24BF}"/>
    </a:ext>
  </a:extLst>
</a:theme>
</file>

<file path=docProps/app.xml><?xml version="1.0" encoding="utf-8"?>
<Properties xmlns="http://schemas.openxmlformats.org/officeDocument/2006/extended-properties" xmlns:vt="http://schemas.openxmlformats.org/officeDocument/2006/docPropsVTypes">
  <Template/>
  <TotalTime>1154</TotalTime>
  <Words>1285</Words>
  <Application>Microsoft Office PowerPoint</Application>
  <PresentationFormat>Widescreen</PresentationFormat>
  <Paragraphs>146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Oswald</vt:lpstr>
      <vt:lpstr>Verdana</vt:lpstr>
      <vt:lpstr>Office Theme</vt:lpstr>
      <vt:lpstr>Finance Data Access</vt:lpstr>
      <vt:lpstr>Presenter</vt:lpstr>
      <vt:lpstr>Agenda</vt:lpstr>
      <vt:lpstr>Finance Access</vt:lpstr>
      <vt:lpstr>Finance Access</vt:lpstr>
      <vt:lpstr>Finance Access Levels</vt:lpstr>
      <vt:lpstr>Finance Access Levels</vt:lpstr>
      <vt:lpstr>Finance Report Refresher</vt:lpstr>
      <vt:lpstr>Finance Power User</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(USC instructions)</vt:lpstr>
      <vt:lpstr>Getting the Finance Report Refresher Role (Access Manager)</vt:lpstr>
      <vt:lpstr>Finance Report Refresher Role (User Access)</vt:lpstr>
      <vt:lpstr>Getting the Finance Power User Role (USC)</vt:lpstr>
      <vt:lpstr>Getting the Finance Power User Role (USC)</vt:lpstr>
      <vt:lpstr>Getting the Finance Power User Role (USC)</vt:lpstr>
      <vt:lpstr>Getting the Finance Power User Role (USC)</vt:lpstr>
      <vt:lpstr>Getting the Finance Power User Role (USC)</vt:lpstr>
      <vt:lpstr>Getting the Finance Power User Role (USC)</vt:lpstr>
      <vt:lpstr>Getting the Finance Power User Role (USC)</vt:lpstr>
      <vt:lpstr>Getting the Finance Power User Role (USC)</vt:lpstr>
      <vt:lpstr>Getting the Finance Power User Role (USC)</vt:lpstr>
      <vt:lpstr>Getting the Finance Power User Role (USC)</vt:lpstr>
      <vt:lpstr>Finance Power User Role (User Access)</vt:lpstr>
      <vt:lpstr>Additional Finance Users Role (Accounts Receivables)</vt:lpstr>
      <vt:lpstr>Additional Finance Users Role (Kuali Coeus)</vt:lpstr>
      <vt:lpstr>Additional Finance Users Role (Kuali Coeus)</vt:lpstr>
      <vt:lpstr>Troubleshooting</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Mattie, Daniel J</dc:creator>
  <cp:lastModifiedBy>Myers, Jerry D</cp:lastModifiedBy>
  <cp:revision>133</cp:revision>
  <dcterms:created xsi:type="dcterms:W3CDTF">2020-01-21T20:58:35Z</dcterms:created>
  <dcterms:modified xsi:type="dcterms:W3CDTF">2020-02-28T19:22:31Z</dcterms:modified>
</cp:coreProperties>
</file>