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91" r:id="rId5"/>
  </p:sldMasterIdLst>
  <p:notesMasterIdLst>
    <p:notesMasterId r:id="rId38"/>
  </p:notesMasterIdLst>
  <p:handoutMasterIdLst>
    <p:handoutMasterId r:id="rId39"/>
  </p:handoutMasterIdLst>
  <p:sldIdLst>
    <p:sldId id="277" r:id="rId6"/>
    <p:sldId id="305" r:id="rId7"/>
    <p:sldId id="317" r:id="rId8"/>
    <p:sldId id="293" r:id="rId9"/>
    <p:sldId id="292" r:id="rId10"/>
    <p:sldId id="294" r:id="rId11"/>
    <p:sldId id="304" r:id="rId12"/>
    <p:sldId id="295" r:id="rId13"/>
    <p:sldId id="296" r:id="rId14"/>
    <p:sldId id="315" r:id="rId15"/>
    <p:sldId id="309" r:id="rId16"/>
    <p:sldId id="310" r:id="rId17"/>
    <p:sldId id="297" r:id="rId18"/>
    <p:sldId id="298" r:id="rId19"/>
    <p:sldId id="301" r:id="rId20"/>
    <p:sldId id="302" r:id="rId21"/>
    <p:sldId id="311" r:id="rId22"/>
    <p:sldId id="299" r:id="rId23"/>
    <p:sldId id="306" r:id="rId24"/>
    <p:sldId id="307" r:id="rId25"/>
    <p:sldId id="312" r:id="rId26"/>
    <p:sldId id="300" r:id="rId27"/>
    <p:sldId id="308" r:id="rId28"/>
    <p:sldId id="313" r:id="rId29"/>
    <p:sldId id="316" r:id="rId30"/>
    <p:sldId id="318" r:id="rId31"/>
    <p:sldId id="319" r:id="rId32"/>
    <p:sldId id="321" r:id="rId33"/>
    <p:sldId id="322" r:id="rId34"/>
    <p:sldId id="324" r:id="rId35"/>
    <p:sldId id="323" r:id="rId36"/>
    <p:sldId id="314" r:id="rId37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Lato" panose="020F0502020204030203" pitchFamily="34" charset="0"/>
      <p:regular r:id="rId46"/>
      <p:bold r:id="rId47"/>
      <p:italic r:id="rId48"/>
      <p:boldItalic r:id="rId49"/>
    </p:embeddedFont>
    <p:embeddedFont>
      <p:font typeface="Lato Black" panose="020F0502020204030203" pitchFamily="34" charset="0"/>
      <p:bold r:id="rId50"/>
      <p:boldItalic r:id="rId51"/>
    </p:embeddedFont>
    <p:embeddedFont>
      <p:font typeface="Oswald SemiBold" panose="00000700000000000000" pitchFamily="2" charset="0"/>
      <p:bold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3" pos="6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4B"/>
    <a:srgbClr val="E8E9EA"/>
    <a:srgbClr val="0455A4"/>
    <a:srgbClr val="003366"/>
    <a:srgbClr val="E84A27"/>
    <a:srgbClr val="D50032"/>
    <a:srgbClr val="A5A8AA"/>
    <a:srgbClr val="5E666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48" autoAdjust="0"/>
    <p:restoredTop sz="86388" autoAdjust="0"/>
  </p:normalViewPr>
  <p:slideViewPr>
    <p:cSldViewPr snapToGrid="0">
      <p:cViewPr varScale="1">
        <p:scale>
          <a:sx n="93" d="100"/>
          <a:sy n="93" d="100"/>
        </p:scale>
        <p:origin x="738" y="78"/>
      </p:cViewPr>
      <p:guideLst>
        <p:guide orient="horz" pos="936"/>
        <p:guide pos="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06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E3AE06-C60D-4FAC-82FC-C87D301AAA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84B40-4CD3-47A3-A46A-76AD4C9963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E6833-1F3F-4FC8-97F4-FDE94F723B4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8BAD6-B7D1-4BE0-B77A-8B39CB7E21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AF6AE-B67D-400B-80F1-9BF5F879AB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D90FA-BBDF-4623-B686-0831D6C73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4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6F298-A394-4CE1-A654-FE1BC5C038A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A1E8-C096-463C-BF8B-4CB4AA05D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3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97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3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8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14A6C7D4-AE95-4D81-8EC0-54CC6A9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9654DD-E4D6-4CF3-A9E0-564310B3469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28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9A5C3BB4-FA16-45B8-A9D3-F0D05B98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3281D7-F150-4E0E-A844-F5B1A2E5954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653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08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14A6C7D4-AE95-4D81-8EC0-54CC6A9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9654DD-E4D6-4CF3-A9E0-564310B3469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085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0">
            <a:extLst>
              <a:ext uri="{FF2B5EF4-FFF2-40B4-BE49-F238E27FC236}">
                <a16:creationId xmlns:a16="http://schemas.microsoft.com/office/drawing/2014/main" id="{50E7882C-C489-4F9F-B391-DC83482D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E603ED-9F8C-429B-B551-4CAC6775A12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065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06F0B74D-76F5-49DE-BC1E-07A3933A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4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FE394F-A334-4167-90DD-5A662FD6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University of Illinois System logo">
            <a:extLst>
              <a:ext uri="{FF2B5EF4-FFF2-40B4-BE49-F238E27FC236}">
                <a16:creationId xmlns:a16="http://schemas.microsoft.com/office/drawing/2014/main" id="{9A49015A-19E5-4F62-8694-C03378168A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A4DB0FFB-2C34-4B3B-95BB-057D3A83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1B28D7-6742-4F0D-930C-1815724E8AC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69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B977B8-DE59-4919-8FFF-71522113DE5E}"/>
              </a:ext>
            </a:extLst>
          </p:cNvPr>
          <p:cNvSpPr txBox="1">
            <a:spLocks/>
          </p:cNvSpPr>
          <p:nvPr userDrawn="1"/>
        </p:nvSpPr>
        <p:spPr>
          <a:xfrm>
            <a:off x="745599" y="2139455"/>
            <a:ext cx="11065401" cy="2306637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2" name="Title Placeholder 10">
            <a:extLst>
              <a:ext uri="{FF2B5EF4-FFF2-40B4-BE49-F238E27FC236}">
                <a16:creationId xmlns:a16="http://schemas.microsoft.com/office/drawing/2014/main" id="{A78FA8AB-4405-4444-ACAC-4046C4EA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3FE7227-798D-4B3D-A297-B09AE961A1A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3088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 userDrawn="1">
          <p15:clr>
            <a:srgbClr val="FBAE40"/>
          </p15:clr>
        </p15:guide>
        <p15:guide id="2" orient="horz" pos="86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6552"/>
            <a:ext cx="2743200" cy="365125"/>
          </a:xfrm>
          <a:prstGeom prst="rect">
            <a:avLst/>
          </a:prstGeom>
        </p:spPr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90ECCEC9-725D-49C6-8096-E7021C01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0A29B2-7BDB-4463-94AD-975EDA52D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647"/>
            <a:ext cx="10515600" cy="353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11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3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291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21FAD412-933D-4FF2-924E-58DB1C59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69DF7B-0E50-4F12-A329-B7AD0C93E51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9641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4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0">
            <a:extLst>
              <a:ext uri="{FF2B5EF4-FFF2-40B4-BE49-F238E27FC236}">
                <a16:creationId xmlns:a16="http://schemas.microsoft.com/office/drawing/2014/main" id="{BA4DF265-3811-48B8-B889-A8F3EA3E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86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5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AFBFCC8D-7F0E-4C14-9877-5F062B244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667FF1-1A01-4668-9AB2-8A7E57A6627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2427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6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6B9ADA4A-10C1-4AB6-80A8-2F2A3F5A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D41D2A3-8719-4D0A-B26C-CD3F8394D3B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5804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7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39EADD68-76BE-498E-BC31-F5AC81E77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7792DF-18D0-4183-914D-4044609A37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670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5F4D61-3B78-4602-9334-55445ABC8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5486400"/>
            <a:ext cx="114300" cy="716756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C18E370A-8F4D-4EB3-A70B-459E1D8A59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3" y="684494"/>
            <a:ext cx="2409448" cy="9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3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rgbClr val="0455A4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92AFD-7A9A-40A7-8EAE-A7582B8CF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CD4F-7C42-4FCA-8F1D-86180702860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5953EA-594D-4F23-8B22-847853613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03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65" r:id="rId3"/>
    <p:sldLayoutId id="2147483666" r:id="rId4"/>
    <p:sldLayoutId id="2147483674" r:id="rId5"/>
    <p:sldLayoutId id="2147483677" r:id="rId6"/>
    <p:sldLayoutId id="2147483678" r:id="rId7"/>
    <p:sldLayoutId id="2147483669" r:id="rId8"/>
    <p:sldLayoutId id="2147483672" r:id="rId9"/>
    <p:sldLayoutId id="2147483694" r:id="rId10"/>
    <p:sldLayoutId id="2147483670" r:id="rId11"/>
    <p:sldLayoutId id="2147483664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rgbClr val="13294B"/>
          </a:solidFill>
          <a:latin typeface="Oswald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ts.uillinois.edu/services/reports_and_data" TargetMode="External"/><Relationship Id="rId2" Type="http://schemas.openxmlformats.org/officeDocument/2006/relationships/hyperlink" Target="https://www.obfs.uillinois.edu/travel-resource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jdmyers6@uillinois.edu" TargetMode="External"/><Relationship Id="rId5" Type="http://schemas.openxmlformats.org/officeDocument/2006/relationships/hyperlink" Target="http://www.aits.uillinois.edu/contact_us" TargetMode="External"/><Relationship Id="rId4" Type="http://schemas.openxmlformats.org/officeDocument/2006/relationships/hyperlink" Target="https://www.aits.uillinois.edu/services/reports_and_data/e_d_d_i_e_and_web_intelligence_rich_client_resourc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53C6F-F55E-9C5E-0A58-2A550EF493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998339"/>
            <a:ext cx="7767181" cy="3254897"/>
          </a:xfrm>
          <a:prstGeom prst="rect">
            <a:avLst/>
          </a:prstGeom>
        </p:spPr>
        <p:txBody>
          <a:bodyPr/>
          <a:lstStyle/>
          <a:p>
            <a:pPr rtl="0" eaLnBrk="1" fontAlgn="auto" latinLnBrk="0" hangingPunct="1"/>
            <a:r>
              <a:rPr lang="en-US" sz="7200" b="0" i="0" kern="1200" spc="0" baseline="0" dirty="0">
                <a:ln>
                  <a:noFill/>
                </a:ln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Travel and expense reporting &amp; </a:t>
            </a:r>
            <a:r>
              <a:rPr lang="en-US" sz="7200" b="0" i="0" kern="1200" spc="0" baseline="0">
                <a:ln>
                  <a:noFill/>
                </a:ln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Non-po Invoice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2D7A1F-8A73-8E0E-7613-733F8BB5E3AF}"/>
              </a:ext>
            </a:extLst>
          </p:cNvPr>
          <p:cNvSpPr txBox="1"/>
          <p:nvPr/>
        </p:nvSpPr>
        <p:spPr>
          <a:xfrm>
            <a:off x="1104900" y="5401270"/>
            <a:ext cx="63582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455A4"/>
                </a:solidFill>
                <a:latin typeface="Lato Black" panose="020F0A02020204030203" pitchFamily="34" charset="0"/>
              </a:rPr>
              <a:t>Training on new universes</a:t>
            </a:r>
          </a:p>
        </p:txBody>
      </p:sp>
    </p:spTree>
    <p:extLst>
      <p:ext uri="{BB962C8B-B14F-4D97-AF65-F5344CB8AC3E}">
        <p14:creationId xmlns:p14="http://schemas.microsoft.com/office/powerpoint/2010/main" val="21257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Expense report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76E37-DB8F-0BBA-4D52-562A800FC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991" y="1588461"/>
            <a:ext cx="2223250" cy="436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59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Expense report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report pulls every field available in the universe and displays the data on separate tabs (Allocations, Compliance, and Delegations)</a:t>
            </a:r>
          </a:p>
          <a:p>
            <a:r>
              <a:rPr lang="en-US" dirty="0"/>
              <a:t>The first tab, Expense Report displays data elements as they may appear in Chrome River on an Expense Report. </a:t>
            </a:r>
          </a:p>
          <a:p>
            <a:r>
              <a:rPr lang="en-US" dirty="0"/>
              <a:t>The base of the report is using Allocations with Compliance elements added.</a:t>
            </a:r>
          </a:p>
        </p:txBody>
      </p:sp>
    </p:spTree>
    <p:extLst>
      <p:ext uri="{BB962C8B-B14F-4D97-AF65-F5344CB8AC3E}">
        <p14:creationId xmlns:p14="http://schemas.microsoft.com/office/powerpoint/2010/main" val="2870354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Expense report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Compliance data is pulled by passing the Report ID from the first query.</a:t>
            </a:r>
          </a:p>
          <a:p>
            <a:r>
              <a:rPr lang="en-US" dirty="0" err="1"/>
              <a:t>Delegaton</a:t>
            </a:r>
            <a:r>
              <a:rPr lang="en-US" dirty="0"/>
              <a:t> data is pulled by passing the Expense Owner UIN from the first query.</a:t>
            </a:r>
          </a:p>
          <a:p>
            <a:r>
              <a:rPr lang="en-US" dirty="0"/>
              <a:t>If either results in more than 1,000 records being passed, the report will produce an error.</a:t>
            </a:r>
          </a:p>
          <a:p>
            <a:r>
              <a:rPr lang="en-US" dirty="0"/>
              <a:t>Limit the criteria in the prompts to avoid this.</a:t>
            </a:r>
          </a:p>
        </p:txBody>
      </p:sp>
    </p:spTree>
    <p:extLst>
      <p:ext uri="{BB962C8B-B14F-4D97-AF65-F5344CB8AC3E}">
        <p14:creationId xmlns:p14="http://schemas.microsoft.com/office/powerpoint/2010/main" val="2470191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Expense report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4363"/>
            <a:ext cx="10515600" cy="3536315"/>
          </a:xfrm>
        </p:spPr>
        <p:txBody>
          <a:bodyPr/>
          <a:lstStyle/>
          <a:p>
            <a:r>
              <a:rPr lang="en-US" dirty="0"/>
              <a:t>Report ID, Parent and Child Line Numbers need to be merged.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5"/>
            <a:r>
              <a:rPr lang="en-US" dirty="0"/>
              <a:t>Variables can then be created</a:t>
            </a:r>
          </a:p>
          <a:p>
            <a:pPr marL="2286000" lvl="5" indent="0">
              <a:buNone/>
            </a:pPr>
            <a:r>
              <a:rPr lang="en-US" dirty="0"/>
              <a:t>     to bring in Compliance elements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DEEE5B-3E17-1FC3-86C7-92FDCA142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43" y="3033748"/>
            <a:ext cx="2267266" cy="2991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4DB386-7794-5714-1466-D013C5450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322" y="3786328"/>
            <a:ext cx="1743318" cy="22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32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Expense report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4363"/>
            <a:ext cx="10515600" cy="3536315"/>
          </a:xfrm>
        </p:spPr>
        <p:txBody>
          <a:bodyPr/>
          <a:lstStyle/>
          <a:p>
            <a:r>
              <a:rPr lang="en-US" dirty="0"/>
              <a:t>Variables are worth noting.</a:t>
            </a:r>
          </a:p>
          <a:p>
            <a:pPr lvl="1"/>
            <a:r>
              <a:rPr lang="en-US" dirty="0"/>
              <a:t>Header Line AMT and Line AMT are created from the Allocation table down to the CFOAPAL to eliminate duplication.</a:t>
            </a:r>
          </a:p>
          <a:p>
            <a:pPr lvl="1"/>
            <a:r>
              <a:rPr lang="en-US" dirty="0"/>
              <a:t>Max Approval Step is incorporated in the Line AMT so as not to duplicate the amount for each step.</a:t>
            </a:r>
          </a:p>
        </p:txBody>
      </p:sp>
    </p:spTree>
    <p:extLst>
      <p:ext uri="{BB962C8B-B14F-4D97-AF65-F5344CB8AC3E}">
        <p14:creationId xmlns:p14="http://schemas.microsoft.com/office/powerpoint/2010/main" val="417367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Variable </a:t>
            </a:r>
            <a:r>
              <a:rPr lang="en-US" sz="4800" b="1" kern="1200" cap="all" baseline="0" dirty="0" err="1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defenitions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4363"/>
            <a:ext cx="10515600" cy="3536315"/>
          </a:xfrm>
        </p:spPr>
        <p:txBody>
          <a:bodyPr/>
          <a:lstStyle/>
          <a:p>
            <a:r>
              <a:rPr lang="en-US" dirty="0"/>
              <a:t>Banner Rule Class Code</a:t>
            </a:r>
          </a:p>
          <a:p>
            <a:pPr marL="457200" lvl="1" indent="0">
              <a:buNone/>
            </a:pPr>
            <a:r>
              <a:rPr lang="en-US" dirty="0"/>
              <a:t>=If([Transaction Card Indicator]&lt;&gt;"</a:t>
            </a:r>
            <a:r>
              <a:rPr lang="en-US" dirty="0" err="1"/>
              <a:t>Y";"INN"+If</a:t>
            </a:r>
            <a:r>
              <a:rPr lang="en-US" dirty="0"/>
              <a:t>([Allocation Amount]&lt;0;"C";"I");If([Transaction Feed]="MC Procurement </a:t>
            </a:r>
            <a:r>
              <a:rPr lang="en-US" dirty="0" err="1"/>
              <a:t>Card";"P";"V</a:t>
            </a:r>
            <a:r>
              <a:rPr lang="en-US" dirty="0"/>
              <a:t>")+If([Allocation Amount]&lt;0;"C";"I")+If(Left([Fund Type Level 2 Code];1)="1";"S";"L"))</a:t>
            </a:r>
          </a:p>
          <a:p>
            <a:r>
              <a:rPr lang="en-US" dirty="0"/>
              <a:t>Header Line AMT</a:t>
            </a:r>
          </a:p>
          <a:p>
            <a:pPr marL="457200" lvl="1" indent="0">
              <a:buNone/>
            </a:pPr>
            <a:r>
              <a:rPr lang="en-US" dirty="0"/>
              <a:t>=[Allocation Amount] Where ([Parent Line Indicator] = "Y") In ([Report ID];[Parent Line Number];[Child Line Number];[CFOAP];[Activity Code];[Location Code])Banner Rule Class Code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552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Variable </a:t>
            </a:r>
            <a:r>
              <a:rPr lang="en-US" sz="4800" b="1" kern="1200" cap="all" baseline="0" dirty="0" err="1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defenitions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4363"/>
            <a:ext cx="10515600" cy="3536315"/>
          </a:xfrm>
        </p:spPr>
        <p:txBody>
          <a:bodyPr>
            <a:normAutofit/>
          </a:bodyPr>
          <a:lstStyle/>
          <a:p>
            <a:r>
              <a:rPr lang="en-US" dirty="0"/>
              <a:t>Line AMT</a:t>
            </a:r>
          </a:p>
          <a:p>
            <a:pPr marL="457200" lvl="1" indent="0">
              <a:buNone/>
            </a:pPr>
            <a:r>
              <a:rPr lang="en-US" dirty="0"/>
              <a:t>=[Allocation Amount] Where ([Parent Line Indicator] = "N" And [Approval Step Order] = </a:t>
            </a:r>
            <a:r>
              <a:rPr lang="en-US" dirty="0">
                <a:highlight>
                  <a:srgbClr val="C0C0C0"/>
                </a:highlight>
              </a:rPr>
              <a:t>[Max Approval Step]</a:t>
            </a:r>
            <a:r>
              <a:rPr lang="en-US" dirty="0"/>
              <a:t>) In ([Report ID];[Parent Line Number];[Child Line Number];[CFOAP];[Activity Code];[Location Code])</a:t>
            </a:r>
          </a:p>
          <a:p>
            <a:r>
              <a:rPr lang="en-US" dirty="0"/>
              <a:t>Max Approval Step</a:t>
            </a:r>
          </a:p>
          <a:p>
            <a:pPr marL="457200" lvl="1" indent="0">
              <a:buNone/>
            </a:pPr>
            <a:r>
              <a:rPr lang="en-US" dirty="0"/>
              <a:t>=Max([Approval Step Order]) In ([Allocations].[Report ID];[Allocations].[Parent Line Number];[Allocations].[Child Line Number])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320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pending Transactions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D56820-A5B4-65CA-9A9E-39D40D79A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34185"/>
            <a:ext cx="2248214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93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Pending Transactions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4363"/>
            <a:ext cx="10515600" cy="3536315"/>
          </a:xfrm>
        </p:spPr>
        <p:txBody>
          <a:bodyPr/>
          <a:lstStyle/>
          <a:p>
            <a:r>
              <a:rPr lang="en-US" dirty="0"/>
              <a:t>Lists transaction based upon Approval Status and CFOAP prompts</a:t>
            </a:r>
          </a:p>
          <a:p>
            <a:pPr lvl="1"/>
            <a:r>
              <a:rPr lang="en-US" dirty="0"/>
              <a:t>Includes link to Chrome River Expense Report. For the link to work, the user needs to be logged into Chrome River and have rights to view</a:t>
            </a:r>
          </a:p>
          <a:p>
            <a:pPr lvl="1"/>
            <a:r>
              <a:rPr lang="en-US" dirty="0"/>
              <a:t>Includes Report ID and Expense Owner along with other detail</a:t>
            </a:r>
          </a:p>
          <a:p>
            <a:pPr lvl="1"/>
            <a:r>
              <a:rPr lang="en-US" dirty="0"/>
              <a:t>Does not include any element outside the Approvals view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323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Pending Transactions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report pulls from the Allocations view.</a:t>
            </a:r>
          </a:p>
          <a:p>
            <a:r>
              <a:rPr lang="en-US" dirty="0"/>
              <a:t>The report can be run for any approval status but is designed to run for Pending (PEND) transactions.</a:t>
            </a:r>
          </a:p>
        </p:txBody>
      </p:sp>
    </p:spTree>
    <p:extLst>
      <p:ext uri="{BB962C8B-B14F-4D97-AF65-F5344CB8AC3E}">
        <p14:creationId xmlns:p14="http://schemas.microsoft.com/office/powerpoint/2010/main" val="1939190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Travel and Expense Reporting Universe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08DD0-3D8C-7678-DE7C-9BECB38D8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Requires Finance Power User access</a:t>
            </a:r>
          </a:p>
          <a:p>
            <a:r>
              <a:rPr lang="en-US" dirty="0"/>
              <a:t>Sources Chrome River data</a:t>
            </a:r>
          </a:p>
          <a:p>
            <a:r>
              <a:rPr lang="en-US" dirty="0"/>
              <a:t>Includes Banner CFOAPAL hierarchy at the Allocation level</a:t>
            </a:r>
          </a:p>
          <a:p>
            <a:r>
              <a:rPr lang="en-US" dirty="0"/>
              <a:t>Not all elements from Chrome River are currently available</a:t>
            </a:r>
          </a:p>
          <a:p>
            <a:r>
              <a:rPr lang="en-US" dirty="0"/>
              <a:t>All data in the universe is available to all users</a:t>
            </a:r>
          </a:p>
          <a:p>
            <a:r>
              <a:rPr lang="en-US" dirty="0"/>
              <a:t>Data represents previous days activity</a:t>
            </a:r>
          </a:p>
          <a:p>
            <a:r>
              <a:rPr lang="en-US" dirty="0"/>
              <a:t>Travel and Expense </a:t>
            </a:r>
            <a:r>
              <a:rPr lang="en-US" dirty="0" err="1"/>
              <a:t>Reporting.unx</a:t>
            </a:r>
            <a:r>
              <a:rPr lang="en-US" dirty="0"/>
              <a:t> (Chrome River)                                   NOT </a:t>
            </a:r>
            <a:r>
              <a:rPr lang="en-US" strike="sngStrike" dirty="0"/>
              <a:t>EDW – Finance Travel and Expense (TEM)</a:t>
            </a:r>
          </a:p>
        </p:txBody>
      </p:sp>
    </p:spTree>
    <p:extLst>
      <p:ext uri="{BB962C8B-B14F-4D97-AF65-F5344CB8AC3E}">
        <p14:creationId xmlns:p14="http://schemas.microsoft.com/office/powerpoint/2010/main" val="293381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unattached card transactions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5E047-9430-B079-27C8-E23112521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08178"/>
            <a:ext cx="2753109" cy="3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47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unattached card transactions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report pulls from the Unattached view.</a:t>
            </a:r>
          </a:p>
          <a:p>
            <a:r>
              <a:rPr lang="en-US" dirty="0"/>
              <a:t>The report is run to determine card transactions that have not been attached to an expense line in Chrome River.</a:t>
            </a:r>
          </a:p>
        </p:txBody>
      </p:sp>
    </p:spTree>
    <p:extLst>
      <p:ext uri="{BB962C8B-B14F-4D97-AF65-F5344CB8AC3E}">
        <p14:creationId xmlns:p14="http://schemas.microsoft.com/office/powerpoint/2010/main" val="4040338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Employee and Delegate status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ED037-80EA-50CE-6CB7-49881855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4946"/>
            <a:ext cx="2772162" cy="18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36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Employee and delegate status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report pulls from the Delegations view.</a:t>
            </a:r>
          </a:p>
          <a:p>
            <a:r>
              <a:rPr lang="en-US" dirty="0"/>
              <a:t>The report is run to determine the status of all employees and delegate assignments </a:t>
            </a:r>
            <a:r>
              <a:rPr lang="en-US"/>
              <a:t>within Chrome River.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22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Joining to banner data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Document Number                                                                                                 (TE######)</a:t>
            </a:r>
          </a:p>
          <a:p>
            <a:r>
              <a:rPr lang="en-US" dirty="0"/>
              <a:t>Report ID                                                                                                  (0100########) will join                                                                                                 to Vendor Invoice Number                                                                                               or Invoice Data Origin</a:t>
            </a:r>
          </a:p>
          <a:p>
            <a:r>
              <a:rPr lang="en-US" dirty="0"/>
              <a:t>Attempting to join down to                                                                                           the line level is not possible.</a:t>
            </a:r>
          </a:p>
          <a:p>
            <a:r>
              <a:rPr lang="en-US" dirty="0"/>
              <a:t>Data can differ between to two systems. For example, a journal voucher processed in Banner will not be reflected in Chrome River.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4C0B36-8A7E-EA22-46A3-B43A85096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24" y="1991170"/>
            <a:ext cx="5647770" cy="307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52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Notes &amp; Report examples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Fiscal Year and Period prompts are not available                                    as there are 20+ different date fields.</a:t>
            </a:r>
          </a:p>
          <a:p>
            <a:r>
              <a:rPr lang="en-US" dirty="0"/>
              <a:t>Amounts can be in foreign denominations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2C8336-A40B-9BF0-1D33-5A102EE76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904" y="791349"/>
            <a:ext cx="1627896" cy="52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11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Non-Po Invoice Universe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08DD0-3D8C-7678-DE7C-9BECB38D8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Only one view</a:t>
            </a:r>
          </a:p>
          <a:p>
            <a:r>
              <a:rPr lang="en-US" dirty="0"/>
              <a:t>Several instances exist that can cause inaccurate dollar amounts</a:t>
            </a:r>
          </a:p>
          <a:p>
            <a:pPr lvl="1"/>
            <a:r>
              <a:rPr lang="en-US" dirty="0"/>
              <a:t>Approvals are at the header level</a:t>
            </a:r>
          </a:p>
          <a:p>
            <a:pPr lvl="1"/>
            <a:r>
              <a:rPr lang="en-US" dirty="0"/>
              <a:t>CFOAPAL data ties to the line level</a:t>
            </a:r>
          </a:p>
          <a:p>
            <a:r>
              <a:rPr lang="en-US" dirty="0"/>
              <a:t>Check against the source when building reports</a:t>
            </a:r>
          </a:p>
          <a:p>
            <a:r>
              <a:rPr lang="en-US" dirty="0"/>
              <a:t>Uses the Procurement Data Model</a:t>
            </a:r>
          </a:p>
        </p:txBody>
      </p:sp>
    </p:spTree>
    <p:extLst>
      <p:ext uri="{BB962C8B-B14F-4D97-AF65-F5344CB8AC3E}">
        <p14:creationId xmlns:p14="http://schemas.microsoft.com/office/powerpoint/2010/main" val="77627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invoices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11432-F7E2-B3BF-578B-E0349B6D2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4677" y="1035394"/>
            <a:ext cx="2495898" cy="497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90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invoices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report pulls every field available in the universe and displays the data on five tabs</a:t>
            </a:r>
          </a:p>
          <a:p>
            <a:r>
              <a:rPr lang="en-US" dirty="0"/>
              <a:t>Banner data via the Operating Ledger Reporting is also displayed</a:t>
            </a:r>
          </a:p>
          <a:p>
            <a:r>
              <a:rPr lang="en-US" dirty="0"/>
              <a:t>The first tab represent Non-PO Invoices, the second One-Time Vendors</a:t>
            </a:r>
          </a:p>
          <a:p>
            <a:r>
              <a:rPr lang="en-US" dirty="0"/>
              <a:t>The other three tabs are to show data available</a:t>
            </a:r>
          </a:p>
          <a:p>
            <a:r>
              <a:rPr lang="en-US" dirty="0"/>
              <a:t>This report was created before Invoice Data Origin was available in Operating Ledger Reporting.</a:t>
            </a:r>
          </a:p>
        </p:txBody>
      </p:sp>
    </p:spTree>
    <p:extLst>
      <p:ext uri="{BB962C8B-B14F-4D97-AF65-F5344CB8AC3E}">
        <p14:creationId xmlns:p14="http://schemas.microsoft.com/office/powerpoint/2010/main" val="24880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invoices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4409"/>
            <a:ext cx="10515600" cy="3937299"/>
          </a:xfrm>
        </p:spPr>
        <p:txBody>
          <a:bodyPr>
            <a:normAutofit/>
          </a:bodyPr>
          <a:lstStyle/>
          <a:p>
            <a:r>
              <a:rPr lang="en-US" dirty="0"/>
              <a:t>Banner data via the Operating Ledger Reporting is also displayed</a:t>
            </a:r>
          </a:p>
          <a:p>
            <a:r>
              <a:rPr lang="en-US" dirty="0"/>
              <a:t>The first tab represent Non-PO Invoices, the second One-Time Vendors</a:t>
            </a:r>
          </a:p>
          <a:p>
            <a:r>
              <a:rPr lang="en-US" dirty="0"/>
              <a:t>The other three tabs are to show data sources</a:t>
            </a:r>
          </a:p>
          <a:p>
            <a:r>
              <a:rPr lang="en-US" dirty="0"/>
              <a:t>A Non-PO invoice will be reflected in Banner as a Document Number TE% and Invoice Data Origin 0500%</a:t>
            </a:r>
          </a:p>
          <a:p>
            <a:r>
              <a:rPr lang="en-US" dirty="0"/>
              <a:t>A One-Time Vendor will be reflected in Banner as User Name 9OBFSCR% and Invoice Data Origin 0500%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7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Non-PO Invoice Universe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08DD0-3D8C-7678-DE7C-9BECB38D8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Requires Finance Power User access</a:t>
            </a:r>
          </a:p>
          <a:p>
            <a:r>
              <a:rPr lang="en-US" dirty="0"/>
              <a:t>Sources Chrome River data</a:t>
            </a:r>
          </a:p>
          <a:p>
            <a:r>
              <a:rPr lang="en-US" dirty="0"/>
              <a:t>Includes Banner CFOAPAL hierarchy at the Invoice Voucher Line</a:t>
            </a:r>
          </a:p>
          <a:p>
            <a:r>
              <a:rPr lang="en-US" dirty="0"/>
              <a:t>Not all elements from Chrome River are currently available</a:t>
            </a:r>
          </a:p>
          <a:p>
            <a:r>
              <a:rPr lang="en-US" dirty="0"/>
              <a:t>All data in the universe is available to all users</a:t>
            </a:r>
          </a:p>
          <a:p>
            <a:r>
              <a:rPr lang="en-US" dirty="0"/>
              <a:t>Data represents previous days activity</a:t>
            </a:r>
          </a:p>
          <a:p>
            <a:r>
              <a:rPr lang="en-US" dirty="0"/>
              <a:t>Represents Non-PO Invoices and One-Time Vendors</a:t>
            </a:r>
            <a:endParaRPr lang="en-US" strike="sngStrike" dirty="0"/>
          </a:p>
        </p:txBody>
      </p:sp>
    </p:spTree>
    <p:extLst>
      <p:ext uri="{BB962C8B-B14F-4D97-AF65-F5344CB8AC3E}">
        <p14:creationId xmlns:p14="http://schemas.microsoft.com/office/powerpoint/2010/main" val="3429600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invoices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9411"/>
            <a:ext cx="10515600" cy="3582295"/>
          </a:xfrm>
        </p:spPr>
        <p:txBody>
          <a:bodyPr>
            <a:normAutofit/>
          </a:bodyPr>
          <a:lstStyle/>
          <a:p>
            <a:r>
              <a:rPr lang="en-US" dirty="0"/>
              <a:t>Matching on Invoice Number is also possible noting Chrome River and Banner format them differently.</a:t>
            </a:r>
          </a:p>
          <a:p>
            <a:pPr lvl="1"/>
            <a:r>
              <a:rPr lang="en-US" dirty="0"/>
              <a:t>Non-PO Inv No formatted =Left(Upper([Invoice Number]);15)</a:t>
            </a:r>
          </a:p>
          <a:p>
            <a:pPr lvl="1"/>
            <a:r>
              <a:rPr lang="en-US" dirty="0"/>
              <a:t>One-Time Inv No formatted =Upper([Invoice Number])</a:t>
            </a:r>
          </a:p>
          <a:p>
            <a:r>
              <a:rPr lang="en-US" dirty="0"/>
              <a:t>Merging on  CFOAPAL can increase chances of matching to the line level.</a:t>
            </a:r>
          </a:p>
        </p:txBody>
      </p:sp>
    </p:spTree>
    <p:extLst>
      <p:ext uri="{BB962C8B-B14F-4D97-AF65-F5344CB8AC3E}">
        <p14:creationId xmlns:p14="http://schemas.microsoft.com/office/powerpoint/2010/main" val="2246736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 – UPAY Testing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8654"/>
            <a:ext cx="10515600" cy="3593054"/>
          </a:xfrm>
        </p:spPr>
        <p:txBody>
          <a:bodyPr>
            <a:normAutofit/>
          </a:bodyPr>
          <a:lstStyle/>
          <a:p>
            <a:r>
              <a:rPr lang="en-US" dirty="0"/>
              <a:t>These report are being created to replicate the Standard Reports currently available in Chrome River.</a:t>
            </a:r>
          </a:p>
          <a:p>
            <a:r>
              <a:rPr lang="en-US" dirty="0"/>
              <a:t>Chrome River will discontinue the reports within the system.</a:t>
            </a:r>
          </a:p>
          <a:p>
            <a:r>
              <a:rPr lang="en-US" dirty="0"/>
              <a:t>Please report any issues and desired enhancements.</a:t>
            </a:r>
          </a:p>
          <a:p>
            <a:r>
              <a:rPr lang="en-US" dirty="0"/>
              <a:t>New reports data elements will be added working with UPAY</a:t>
            </a:r>
            <a:r>
              <a:rPr lang="en-US"/>
              <a:t>, UAFR, SOSS</a:t>
            </a:r>
            <a:r>
              <a:rPr lang="en-US" dirty="0"/>
              <a:t>, and more.</a:t>
            </a:r>
          </a:p>
        </p:txBody>
      </p:sp>
    </p:spTree>
    <p:extLst>
      <p:ext uri="{BB962C8B-B14F-4D97-AF65-F5344CB8AC3E}">
        <p14:creationId xmlns:p14="http://schemas.microsoft.com/office/powerpoint/2010/main" val="2833030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Resources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D5303-B2BB-F9EF-4A67-F5B7D9516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OBFS – Chrome River</a:t>
            </a:r>
          </a:p>
          <a:p>
            <a:pPr lvl="1"/>
            <a:r>
              <a:rPr lang="en-US" dirty="0">
                <a:hlinkClick r:id="rId2"/>
              </a:rPr>
              <a:t>https://www.obfs.uillinois.edu/travel-resources</a:t>
            </a:r>
            <a:endParaRPr lang="en-US" dirty="0"/>
          </a:p>
          <a:p>
            <a:r>
              <a:rPr lang="en-US" dirty="0"/>
              <a:t>AITS Resources</a:t>
            </a:r>
          </a:p>
          <a:p>
            <a:pPr lvl="1"/>
            <a:r>
              <a:rPr lang="en-US" b="0" i="0" u="sng" dirty="0">
                <a:solidFill>
                  <a:srgbClr val="860000"/>
                </a:solidFill>
                <a:effectLst/>
                <a:latin typeface="Tahoma" panose="020B0604030504040204" pitchFamily="34" charset="0"/>
                <a:hlinkClick r:id="rId3"/>
              </a:rPr>
              <a:t>AITS - Reports &amp; Data</a:t>
            </a:r>
            <a:endParaRPr lang="en-US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lvl="1"/>
            <a:r>
              <a:rPr lang="en-US" b="0" i="0" u="sng" dirty="0">
                <a:solidFill>
                  <a:srgbClr val="860000"/>
                </a:solidFill>
                <a:effectLst/>
                <a:latin typeface="Tahoma" panose="020B0604030504040204" pitchFamily="34" charset="0"/>
                <a:hlinkClick r:id="rId4"/>
              </a:rPr>
              <a:t>EDDIE and Web Intelligence Rich Client Resources</a:t>
            </a:r>
            <a:endParaRPr lang="en-US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pPr lvl="1"/>
            <a:r>
              <a:rPr lang="en-US" b="0" i="0" u="sng" dirty="0">
                <a:solidFill>
                  <a:srgbClr val="860000"/>
                </a:solidFill>
                <a:effectLst/>
                <a:latin typeface="Tahoma" panose="020B0604030504040204" pitchFamily="34" charset="0"/>
                <a:hlinkClick r:id="rId5"/>
              </a:rPr>
              <a:t>Contact AITS</a:t>
            </a:r>
            <a:endParaRPr lang="en-US" b="0" i="0" u="sng" dirty="0">
              <a:solidFill>
                <a:srgbClr val="860000"/>
              </a:solidFill>
              <a:effectLst/>
              <a:latin typeface="Tahoma" panose="020B0604030504040204" pitchFamily="34" charset="0"/>
            </a:endParaRPr>
          </a:p>
          <a:p>
            <a:pPr lvl="1"/>
            <a:r>
              <a:rPr lang="en-US" u="sng" dirty="0">
                <a:solidFill>
                  <a:srgbClr val="860000"/>
                </a:solidFill>
                <a:latin typeface="Tahoma" panose="020B0604030504040204" pitchFamily="34" charset="0"/>
                <a:hlinkClick r:id="rId6"/>
              </a:rPr>
              <a:t>jdmyers6@uillinois.edu</a:t>
            </a:r>
            <a:endParaRPr lang="en-US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360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Procurement </a:t>
            </a:r>
            <a:b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</a:br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data Model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11EFC-4F79-3794-2FD3-B2F75D1B6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317" y="231913"/>
            <a:ext cx="3971470" cy="583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78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Travel and Expense Reporting Universe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08DD0-3D8C-7678-DE7C-9BECB38D8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Organized in views to eliminate issues due to context</a:t>
            </a:r>
          </a:p>
          <a:p>
            <a:pPr lvl="1"/>
            <a:r>
              <a:rPr lang="en-US" dirty="0"/>
              <a:t>Approvals</a:t>
            </a:r>
          </a:p>
          <a:p>
            <a:pPr lvl="1"/>
            <a:r>
              <a:rPr lang="en-US" dirty="0"/>
              <a:t>Compliance</a:t>
            </a:r>
          </a:p>
          <a:p>
            <a:pPr lvl="1"/>
            <a:r>
              <a:rPr lang="en-US" dirty="0"/>
              <a:t>Delegation</a:t>
            </a:r>
          </a:p>
          <a:p>
            <a:pPr lvl="1"/>
            <a:r>
              <a:rPr lang="en-US" dirty="0"/>
              <a:t>Unattached</a:t>
            </a:r>
          </a:p>
          <a:p>
            <a:pPr lvl="1"/>
            <a:r>
              <a:rPr lang="en-US" dirty="0"/>
              <a:t>Charge Code Reviewers (pending)</a:t>
            </a:r>
          </a:p>
          <a:p>
            <a:r>
              <a:rPr lang="en-US" dirty="0"/>
              <a:t>Several instances exist that can cause inaccurate dollar amounts</a:t>
            </a:r>
          </a:p>
          <a:p>
            <a:r>
              <a:rPr lang="en-US" dirty="0"/>
              <a:t>Check against the source when building reports</a:t>
            </a:r>
          </a:p>
          <a:p>
            <a:r>
              <a:rPr lang="en-US" dirty="0"/>
              <a:t>Uses the Procurement Data Model</a:t>
            </a:r>
          </a:p>
        </p:txBody>
      </p:sp>
    </p:spTree>
    <p:extLst>
      <p:ext uri="{BB962C8B-B14F-4D97-AF65-F5344CB8AC3E}">
        <p14:creationId xmlns:p14="http://schemas.microsoft.com/office/powerpoint/2010/main" val="1075667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Travel and expense reporting Universe design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08DD0-3D8C-7678-DE7C-9BECB38D8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universe is designed very similar to the data table layout</a:t>
            </a:r>
          </a:p>
          <a:p>
            <a:pPr lvl="1"/>
            <a:r>
              <a:rPr lang="en-US" dirty="0"/>
              <a:t> Approvals includes Expense Report, Expense Line, Expense Transactions attached to Expense Lines, Allocation, and Banner CFOAPAL hierarchy</a:t>
            </a:r>
          </a:p>
          <a:p>
            <a:pPr lvl="1"/>
            <a:r>
              <a:rPr lang="en-US" dirty="0"/>
              <a:t>Compliance includes Expense Report, Expense Line and Compliance</a:t>
            </a:r>
          </a:p>
          <a:p>
            <a:pPr lvl="1"/>
            <a:r>
              <a:rPr lang="en-US" dirty="0"/>
              <a:t>Delegations includes Person and Delegate</a:t>
            </a:r>
          </a:p>
          <a:p>
            <a:pPr lvl="1"/>
            <a:r>
              <a:rPr lang="en-US" dirty="0"/>
              <a:t>Unattached includes Transactions not attached to Expense Lines</a:t>
            </a:r>
          </a:p>
          <a:p>
            <a:pPr lvl="1"/>
            <a:r>
              <a:rPr lang="en-US" dirty="0"/>
              <a:t>Charge Code Reviewers will contain data by CFOP</a:t>
            </a:r>
          </a:p>
        </p:txBody>
      </p:sp>
    </p:spTree>
    <p:extLst>
      <p:ext uri="{BB962C8B-B14F-4D97-AF65-F5344CB8AC3E}">
        <p14:creationId xmlns:p14="http://schemas.microsoft.com/office/powerpoint/2010/main" val="1347155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Joins that can create multiple values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08DD0-3D8C-7678-DE7C-9BECB38D8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Expense Header can have multiple Line Items</a:t>
            </a:r>
          </a:p>
          <a:p>
            <a:r>
              <a:rPr lang="en-US" dirty="0"/>
              <a:t>Line Items can have a parent record with multiple child records</a:t>
            </a:r>
          </a:p>
          <a:p>
            <a:r>
              <a:rPr lang="en-US" dirty="0"/>
              <a:t>Each Line Item has a Transaction record with Vendor Name</a:t>
            </a:r>
          </a:p>
          <a:p>
            <a:r>
              <a:rPr lang="en-US" dirty="0"/>
              <a:t>Each Line Item can have multiple Allocations</a:t>
            </a:r>
          </a:p>
          <a:p>
            <a:r>
              <a:rPr lang="en-US" dirty="0"/>
              <a:t>Each Allocation can have multiple Approval Steps</a:t>
            </a:r>
          </a:p>
          <a:p>
            <a:r>
              <a:rPr lang="en-US" dirty="0"/>
              <a:t>CFOAPAL is tied to the Allocation level</a:t>
            </a:r>
          </a:p>
        </p:txBody>
      </p:sp>
    </p:spTree>
    <p:extLst>
      <p:ext uri="{BB962C8B-B14F-4D97-AF65-F5344CB8AC3E}">
        <p14:creationId xmlns:p14="http://schemas.microsoft.com/office/powerpoint/2010/main" val="3997579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kern="1200" cap="all" baseline="0" dirty="0" err="1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tRavel</a:t>
            </a:r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 and Expense Reporting Universe design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0B981-4725-7BC5-10D0-660958017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355557-1A3B-1A1F-F566-C10FF067B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434" y="2347378"/>
            <a:ext cx="2686425" cy="16385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F84305-B5FF-8C3A-8BE8-1D5A1AD27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45" y="2347378"/>
            <a:ext cx="2676899" cy="38295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CEAFB5-A823-90D4-017D-74756948C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950" y="2347378"/>
            <a:ext cx="2705478" cy="1609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BAD999-12BF-9D39-D496-80EE22BA9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83" y="2344689"/>
            <a:ext cx="2686425" cy="14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58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Report examples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0DC556-DB77-816C-5EA2-F703B3FDD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91170"/>
            <a:ext cx="3947528" cy="4003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AD6561-2C9D-0104-699F-798967620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474" y="433646"/>
            <a:ext cx="3492650" cy="55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79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oIS">
      <a:dk1>
        <a:srgbClr val="1F4096"/>
      </a:dk1>
      <a:lt1>
        <a:srgbClr val="E8E9EA"/>
      </a:lt1>
      <a:dk2>
        <a:srgbClr val="1F4096"/>
      </a:dk2>
      <a:lt2>
        <a:srgbClr val="E7E6E6"/>
      </a:lt2>
      <a:accent1>
        <a:srgbClr val="13294B"/>
      </a:accent1>
      <a:accent2>
        <a:srgbClr val="0455A4"/>
      </a:accent2>
      <a:accent3>
        <a:srgbClr val="E84A27"/>
      </a:accent3>
      <a:accent4>
        <a:srgbClr val="D50032"/>
      </a:accent4>
      <a:accent5>
        <a:srgbClr val="003366"/>
      </a:accent5>
      <a:accent6>
        <a:srgbClr val="FFD125"/>
      </a:accent6>
      <a:hlink>
        <a:srgbClr val="5E6669"/>
      </a:hlink>
      <a:folHlink>
        <a:srgbClr val="A5A8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y of Illinois System">
      <a:majorFont>
        <a:latin typeface="Oswald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3371CF0AE884FA3CFA8ECBA86DC97" ma:contentTypeVersion="2" ma:contentTypeDescription="Create a new document." ma:contentTypeScope="" ma:versionID="85174b38de3c4f0982a20c61c982e22d">
  <xsd:schema xmlns:xsd="http://www.w3.org/2001/XMLSchema" xmlns:xs="http://www.w3.org/2001/XMLSchema" xmlns:p="http://schemas.microsoft.com/office/2006/metadata/properties" xmlns:ns3="1a829a0c-9641-4374-8d38-adbe0028bfe2" targetNamespace="http://schemas.microsoft.com/office/2006/metadata/properties" ma:root="true" ma:fieldsID="ba500a4f07786b2db34b1153211ad9b2" ns3:_="">
    <xsd:import namespace="1a829a0c-9641-4374-8d38-adbe0028bf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29a0c-9641-4374-8d38-adbe0028bf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3AABBF-436C-48D6-8ED7-3457F016BC7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a829a0c-9641-4374-8d38-adbe0028bfe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5B062D1-1817-40C6-935B-64CF43EB75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939B39-AE06-4702-B7FA-29D270E3DF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29a0c-9641-4374-8d38-adbe0028b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17448</TotalTime>
  <Words>1314</Words>
  <Application>Microsoft Office PowerPoint</Application>
  <PresentationFormat>Widescreen</PresentationFormat>
  <Paragraphs>140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Calibri</vt:lpstr>
      <vt:lpstr>Lato</vt:lpstr>
      <vt:lpstr>Tahoma</vt:lpstr>
      <vt:lpstr>Oswald SemiBold</vt:lpstr>
      <vt:lpstr>Calibri Light</vt:lpstr>
      <vt:lpstr>Arial</vt:lpstr>
      <vt:lpstr>Lato Black</vt:lpstr>
      <vt:lpstr>Office Theme</vt:lpstr>
      <vt:lpstr>2_Custom Design</vt:lpstr>
      <vt:lpstr>Travel and expense reporting &amp; Non-po Invoice</vt:lpstr>
      <vt:lpstr>Travel and Expense Reporting Universe</vt:lpstr>
      <vt:lpstr>Non-PO Invoice Universe</vt:lpstr>
      <vt:lpstr>Procurement  data Model</vt:lpstr>
      <vt:lpstr>Travel and Expense Reporting Universe</vt:lpstr>
      <vt:lpstr>Travel and expense reporting Universe design</vt:lpstr>
      <vt:lpstr>Joins that can create multiple values</vt:lpstr>
      <vt:lpstr>tRavel and Expense Reporting Universe design</vt:lpstr>
      <vt:lpstr>Report examples</vt:lpstr>
      <vt:lpstr>Report example – Expense report</vt:lpstr>
      <vt:lpstr>Report example – Expense report</vt:lpstr>
      <vt:lpstr>Report example – Expense report</vt:lpstr>
      <vt:lpstr>Report example – Expense report</vt:lpstr>
      <vt:lpstr>Report example – Expense report</vt:lpstr>
      <vt:lpstr>Variable defenitions</vt:lpstr>
      <vt:lpstr>Variable defenitions</vt:lpstr>
      <vt:lpstr>Report example – pending Transactions</vt:lpstr>
      <vt:lpstr>Report example – Pending Transactions</vt:lpstr>
      <vt:lpstr>Report example – Pending Transactions</vt:lpstr>
      <vt:lpstr>Report example – unattached card transactions</vt:lpstr>
      <vt:lpstr>Report example – unattached card transactions</vt:lpstr>
      <vt:lpstr>Report example – Employee and Delegate status</vt:lpstr>
      <vt:lpstr>Report example – Employee and delegate status</vt:lpstr>
      <vt:lpstr>Joining to banner data</vt:lpstr>
      <vt:lpstr>Notes &amp; Report examples</vt:lpstr>
      <vt:lpstr>Non-Po Invoice Universe</vt:lpstr>
      <vt:lpstr>Report example – invoices</vt:lpstr>
      <vt:lpstr>Report example – invoices</vt:lpstr>
      <vt:lpstr>Report example – invoices</vt:lpstr>
      <vt:lpstr>Report example – invoices</vt:lpstr>
      <vt:lpstr>Report example – UPAY Testing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Martin, Steven Dee</dc:creator>
  <cp:lastModifiedBy>Pollard, Mark</cp:lastModifiedBy>
  <cp:revision>178</cp:revision>
  <dcterms:created xsi:type="dcterms:W3CDTF">2021-03-01T19:31:35Z</dcterms:created>
  <dcterms:modified xsi:type="dcterms:W3CDTF">2024-01-17T21:09:10Z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0x01010043D3371CF0AE884FA3CFA8ECBA86DC97</vt:lpwstr>
  </property>
</Properties>
</file>