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22"/>
  </p:notesMasterIdLst>
  <p:sldIdLst>
    <p:sldId id="271" r:id="rId5"/>
    <p:sldId id="274" r:id="rId6"/>
    <p:sldId id="272" r:id="rId7"/>
    <p:sldId id="289" r:id="rId8"/>
    <p:sldId id="267" r:id="rId9"/>
    <p:sldId id="284" r:id="rId10"/>
    <p:sldId id="291" r:id="rId11"/>
    <p:sldId id="292" r:id="rId12"/>
    <p:sldId id="293" r:id="rId13"/>
    <p:sldId id="294" r:id="rId14"/>
    <p:sldId id="281" r:id="rId15"/>
    <p:sldId id="299" r:id="rId16"/>
    <p:sldId id="273" r:id="rId17"/>
    <p:sldId id="298" r:id="rId18"/>
    <p:sldId id="295" r:id="rId19"/>
    <p:sldId id="296" r:id="rId20"/>
    <p:sldId id="29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910" autoAdjust="0"/>
  </p:normalViewPr>
  <p:slideViewPr>
    <p:cSldViewPr>
      <p:cViewPr varScale="1">
        <p:scale>
          <a:sx n="50" d="100"/>
          <a:sy n="50" d="100"/>
        </p:scale>
        <p:origin x="195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972CB7-DD90-4D1F-A38E-86FEC52EC26E}"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C96595C7-25AD-4E45-8024-C8EFE36353E3}">
      <dgm:prSet phldrT="[Text]"/>
      <dgm:spPr/>
      <dgm:t>
        <a:bodyPr/>
        <a:lstStyle/>
        <a:p>
          <a:r>
            <a:rPr lang="en-US" dirty="0" smtClean="0"/>
            <a:t>November 2017: Planning and defining deliverables</a:t>
          </a:r>
          <a:endParaRPr lang="en-US" dirty="0"/>
        </a:p>
      </dgm:t>
    </dgm:pt>
    <dgm:pt modelId="{93C5D0C6-973C-4AF1-955F-557F96C0BBB0}" type="parTrans" cxnId="{7113701C-AB31-4158-B64E-2DAC2DA5BF95}">
      <dgm:prSet/>
      <dgm:spPr/>
      <dgm:t>
        <a:bodyPr/>
        <a:lstStyle/>
        <a:p>
          <a:endParaRPr lang="en-US"/>
        </a:p>
      </dgm:t>
    </dgm:pt>
    <dgm:pt modelId="{4FEDD568-F63E-4DD8-B3AF-90F461B07FBB}" type="sibTrans" cxnId="{7113701C-AB31-4158-B64E-2DAC2DA5BF95}">
      <dgm:prSet/>
      <dgm:spPr/>
      <dgm:t>
        <a:bodyPr/>
        <a:lstStyle/>
        <a:p>
          <a:endParaRPr lang="en-US"/>
        </a:p>
      </dgm:t>
    </dgm:pt>
    <dgm:pt modelId="{51AB748F-38E1-4B12-8D9C-E93853F53353}">
      <dgm:prSet phldrT="[Text]"/>
      <dgm:spPr/>
      <dgm:t>
        <a:bodyPr/>
        <a:lstStyle/>
        <a:p>
          <a:r>
            <a:rPr lang="en-US" dirty="0" smtClean="0"/>
            <a:t>December 2017: Criteria brainstorming</a:t>
          </a:r>
          <a:endParaRPr lang="en-US" dirty="0"/>
        </a:p>
      </dgm:t>
    </dgm:pt>
    <dgm:pt modelId="{B63F49AE-FA2C-48A0-BE1E-EBFBB6210F9B}" type="parTrans" cxnId="{36CEA422-DA36-461C-B4D7-1F42415E0929}">
      <dgm:prSet/>
      <dgm:spPr/>
      <dgm:t>
        <a:bodyPr/>
        <a:lstStyle/>
        <a:p>
          <a:endParaRPr lang="en-US"/>
        </a:p>
      </dgm:t>
    </dgm:pt>
    <dgm:pt modelId="{519D2191-BFAC-4B62-99A1-B03864624CA8}" type="sibTrans" cxnId="{36CEA422-DA36-461C-B4D7-1F42415E0929}">
      <dgm:prSet/>
      <dgm:spPr/>
      <dgm:t>
        <a:bodyPr/>
        <a:lstStyle/>
        <a:p>
          <a:endParaRPr lang="en-US"/>
        </a:p>
      </dgm:t>
    </dgm:pt>
    <dgm:pt modelId="{B253D288-5E2B-4F11-A5E0-749EF671C81B}">
      <dgm:prSet phldrT="[Text]"/>
      <dgm:spPr/>
      <dgm:t>
        <a:bodyPr/>
        <a:lstStyle/>
        <a:p>
          <a:r>
            <a:rPr lang="en-US" smtClean="0"/>
            <a:t>Team:  4 hours each</a:t>
          </a:r>
          <a:endParaRPr lang="en-US" dirty="0"/>
        </a:p>
      </dgm:t>
    </dgm:pt>
    <dgm:pt modelId="{01BA446E-02C8-455E-8EED-9C101689BB62}" type="parTrans" cxnId="{D6538920-94AE-462A-A538-613732B806E2}">
      <dgm:prSet/>
      <dgm:spPr/>
      <dgm:t>
        <a:bodyPr/>
        <a:lstStyle/>
        <a:p>
          <a:endParaRPr lang="en-US"/>
        </a:p>
      </dgm:t>
    </dgm:pt>
    <dgm:pt modelId="{AB3FCCD7-819D-434A-9005-ED2E4507C486}" type="sibTrans" cxnId="{D6538920-94AE-462A-A538-613732B806E2}">
      <dgm:prSet/>
      <dgm:spPr/>
      <dgm:t>
        <a:bodyPr/>
        <a:lstStyle/>
        <a:p>
          <a:endParaRPr lang="en-US"/>
        </a:p>
      </dgm:t>
    </dgm:pt>
    <dgm:pt modelId="{DAD5AEC0-A3EA-4E20-8B65-A35CA222054F}">
      <dgm:prSet phldrT="[Text]"/>
      <dgm:spPr/>
      <dgm:t>
        <a:bodyPr/>
        <a:lstStyle/>
        <a:p>
          <a:r>
            <a:rPr lang="en-US" dirty="0" smtClean="0"/>
            <a:t>January 2018: Document development and review</a:t>
          </a:r>
          <a:endParaRPr lang="en-US" dirty="0"/>
        </a:p>
      </dgm:t>
    </dgm:pt>
    <dgm:pt modelId="{1467DEC5-937F-4DA3-ABAF-BA795CF852B3}" type="parTrans" cxnId="{B1934352-8D44-4B3C-A348-0C3C9AD85D71}">
      <dgm:prSet/>
      <dgm:spPr/>
      <dgm:t>
        <a:bodyPr/>
        <a:lstStyle/>
        <a:p>
          <a:endParaRPr lang="en-US"/>
        </a:p>
      </dgm:t>
    </dgm:pt>
    <dgm:pt modelId="{BD7C27FD-7525-4A0C-8BF4-48D3DB8954F3}" type="sibTrans" cxnId="{B1934352-8D44-4B3C-A348-0C3C9AD85D71}">
      <dgm:prSet/>
      <dgm:spPr/>
      <dgm:t>
        <a:bodyPr/>
        <a:lstStyle/>
        <a:p>
          <a:endParaRPr lang="en-US"/>
        </a:p>
      </dgm:t>
    </dgm:pt>
    <dgm:pt modelId="{AFCEA3BC-3C65-415A-8861-B6AD71270D32}">
      <dgm:prSet phldrT="[Text]"/>
      <dgm:spPr/>
      <dgm:t>
        <a:bodyPr/>
        <a:lstStyle/>
        <a:p>
          <a:r>
            <a:rPr lang="en-US" dirty="0" smtClean="0"/>
            <a:t>Traci: 60 hours</a:t>
          </a:r>
          <a:endParaRPr lang="en-US" dirty="0"/>
        </a:p>
      </dgm:t>
    </dgm:pt>
    <dgm:pt modelId="{947FFBA4-7071-4449-858A-3380A56AFD04}" type="parTrans" cxnId="{9121735F-5634-4966-A19A-26471C1057AF}">
      <dgm:prSet/>
      <dgm:spPr/>
      <dgm:t>
        <a:bodyPr/>
        <a:lstStyle/>
        <a:p>
          <a:endParaRPr lang="en-US"/>
        </a:p>
      </dgm:t>
    </dgm:pt>
    <dgm:pt modelId="{FC276544-C4C0-4E19-AAA5-F2E130DEA8DA}" type="sibTrans" cxnId="{9121735F-5634-4966-A19A-26471C1057AF}">
      <dgm:prSet/>
      <dgm:spPr/>
      <dgm:t>
        <a:bodyPr/>
        <a:lstStyle/>
        <a:p>
          <a:endParaRPr lang="en-US"/>
        </a:p>
      </dgm:t>
    </dgm:pt>
    <dgm:pt modelId="{84E32DAB-4E6F-474C-AB67-665433667F4B}">
      <dgm:prSet phldrT="[Text]"/>
      <dgm:spPr/>
      <dgm:t>
        <a:bodyPr/>
        <a:lstStyle/>
        <a:p>
          <a:r>
            <a:rPr lang="en-US" dirty="0" smtClean="0"/>
            <a:t>February 2018: Rollout and communicate</a:t>
          </a:r>
          <a:endParaRPr lang="en-US" dirty="0"/>
        </a:p>
      </dgm:t>
    </dgm:pt>
    <dgm:pt modelId="{817C9C66-A84F-4D0A-9E4E-2B3283433872}" type="parTrans" cxnId="{9580371F-5E77-4FEB-999D-4181EF179EA9}">
      <dgm:prSet/>
      <dgm:spPr/>
      <dgm:t>
        <a:bodyPr/>
        <a:lstStyle/>
        <a:p>
          <a:endParaRPr lang="en-US"/>
        </a:p>
      </dgm:t>
    </dgm:pt>
    <dgm:pt modelId="{B7B642F7-A31D-4378-BA99-3592258669D7}" type="sibTrans" cxnId="{9580371F-5E77-4FEB-999D-4181EF179EA9}">
      <dgm:prSet/>
      <dgm:spPr/>
      <dgm:t>
        <a:bodyPr/>
        <a:lstStyle/>
        <a:p>
          <a:endParaRPr lang="en-US"/>
        </a:p>
      </dgm:t>
    </dgm:pt>
    <dgm:pt modelId="{A9C450EC-FD80-43F1-A72D-01F5A46F3AAD}">
      <dgm:prSet phldrT="[Text]"/>
      <dgm:spPr/>
      <dgm:t>
        <a:bodyPr/>
        <a:lstStyle/>
        <a:p>
          <a:r>
            <a:rPr lang="en-US" dirty="0" smtClean="0"/>
            <a:t>Traci: 80 hours</a:t>
          </a:r>
          <a:endParaRPr lang="en-US" dirty="0"/>
        </a:p>
      </dgm:t>
    </dgm:pt>
    <dgm:pt modelId="{76C5FBE3-20F9-4E86-9082-C7938DDCCD5F}" type="parTrans" cxnId="{E7D8CFC9-7865-43D5-90A6-89F5231212D1}">
      <dgm:prSet/>
      <dgm:spPr/>
      <dgm:t>
        <a:bodyPr/>
        <a:lstStyle/>
        <a:p>
          <a:endParaRPr lang="en-US"/>
        </a:p>
      </dgm:t>
    </dgm:pt>
    <dgm:pt modelId="{FE650FCF-79C8-47D9-B31C-63AA95AF8A99}" type="sibTrans" cxnId="{E7D8CFC9-7865-43D5-90A6-89F5231212D1}">
      <dgm:prSet/>
      <dgm:spPr/>
      <dgm:t>
        <a:bodyPr/>
        <a:lstStyle/>
        <a:p>
          <a:endParaRPr lang="en-US"/>
        </a:p>
      </dgm:t>
    </dgm:pt>
    <dgm:pt modelId="{AC778945-30AF-4E04-9B53-5A3298B99FB8}">
      <dgm:prSet phldrT="[Text]"/>
      <dgm:spPr/>
      <dgm:t>
        <a:bodyPr/>
        <a:lstStyle/>
        <a:p>
          <a:r>
            <a:rPr lang="en-US" dirty="0" smtClean="0"/>
            <a:t>Team: 2 hours each</a:t>
          </a:r>
          <a:endParaRPr lang="en-US" dirty="0"/>
        </a:p>
      </dgm:t>
    </dgm:pt>
    <dgm:pt modelId="{C3898FF5-86EF-47EB-B86E-802D99F2216F}" type="parTrans" cxnId="{F5B99BD8-A459-4BB7-BB18-9D54E3CCFD8F}">
      <dgm:prSet/>
      <dgm:spPr/>
      <dgm:t>
        <a:bodyPr/>
        <a:lstStyle/>
        <a:p>
          <a:endParaRPr lang="en-US"/>
        </a:p>
      </dgm:t>
    </dgm:pt>
    <dgm:pt modelId="{5BD7B0F0-CB83-4DC5-9B6D-31A0B73E6952}" type="sibTrans" cxnId="{F5B99BD8-A459-4BB7-BB18-9D54E3CCFD8F}">
      <dgm:prSet/>
      <dgm:spPr/>
      <dgm:t>
        <a:bodyPr/>
        <a:lstStyle/>
        <a:p>
          <a:endParaRPr lang="en-US"/>
        </a:p>
      </dgm:t>
    </dgm:pt>
    <dgm:pt modelId="{81CE3579-53AA-461C-92C8-1BADEFA11FBE}">
      <dgm:prSet/>
      <dgm:spPr/>
      <dgm:t>
        <a:bodyPr/>
        <a:lstStyle/>
        <a:p>
          <a:r>
            <a:rPr lang="en-US" smtClean="0"/>
            <a:t>Traci and Steve: 2 hours each to document</a:t>
          </a:r>
          <a:endParaRPr lang="en-US" dirty="0" smtClean="0"/>
        </a:p>
      </dgm:t>
    </dgm:pt>
    <dgm:pt modelId="{D2A0E3B4-3FA5-4436-9E6E-35629975F23C}" type="parTrans" cxnId="{72DC6760-BD0F-4992-824F-0815C231AA4E}">
      <dgm:prSet/>
      <dgm:spPr/>
      <dgm:t>
        <a:bodyPr/>
        <a:lstStyle/>
        <a:p>
          <a:endParaRPr lang="en-US"/>
        </a:p>
      </dgm:t>
    </dgm:pt>
    <dgm:pt modelId="{6D1D5EBD-6ACE-418B-80A7-599AC155DE2A}" type="sibTrans" cxnId="{72DC6760-BD0F-4992-824F-0815C231AA4E}">
      <dgm:prSet/>
      <dgm:spPr/>
      <dgm:t>
        <a:bodyPr/>
        <a:lstStyle/>
        <a:p>
          <a:endParaRPr lang="en-US"/>
        </a:p>
      </dgm:t>
    </dgm:pt>
    <dgm:pt modelId="{19DC0F34-84E2-4E8A-A207-CFB799A26349}">
      <dgm:prSet/>
      <dgm:spPr/>
      <dgm:t>
        <a:bodyPr/>
        <a:lstStyle/>
        <a:p>
          <a:r>
            <a:rPr lang="en-US" smtClean="0"/>
            <a:t>Steve: 60 hours</a:t>
          </a:r>
          <a:endParaRPr lang="en-US" dirty="0" smtClean="0"/>
        </a:p>
      </dgm:t>
    </dgm:pt>
    <dgm:pt modelId="{F33FC2D1-A035-42E7-809A-6F01F00C754B}" type="parTrans" cxnId="{DC2F2CA6-4B57-41AA-BDD4-6FE832DB091E}">
      <dgm:prSet/>
      <dgm:spPr/>
      <dgm:t>
        <a:bodyPr/>
        <a:lstStyle/>
        <a:p>
          <a:endParaRPr lang="en-US"/>
        </a:p>
      </dgm:t>
    </dgm:pt>
    <dgm:pt modelId="{0726886D-1DF0-47C8-957E-FC0107FCA9D5}" type="sibTrans" cxnId="{DC2F2CA6-4B57-41AA-BDD4-6FE832DB091E}">
      <dgm:prSet/>
      <dgm:spPr/>
      <dgm:t>
        <a:bodyPr/>
        <a:lstStyle/>
        <a:p>
          <a:endParaRPr lang="en-US"/>
        </a:p>
      </dgm:t>
    </dgm:pt>
    <dgm:pt modelId="{937DF4F3-935E-4EF3-9E54-A784B2F2FE7E}">
      <dgm:prSet/>
      <dgm:spPr/>
      <dgm:t>
        <a:bodyPr/>
        <a:lstStyle/>
        <a:p>
          <a:r>
            <a:rPr lang="en-US" smtClean="0"/>
            <a:t>Team: 10 hours each to review</a:t>
          </a:r>
          <a:endParaRPr lang="en-US" dirty="0" smtClean="0"/>
        </a:p>
      </dgm:t>
    </dgm:pt>
    <dgm:pt modelId="{3C467736-5FD1-4A43-B2CD-B30AAE2F3B69}" type="parTrans" cxnId="{4AC38AEB-C49C-4A26-B57A-854080F46461}">
      <dgm:prSet/>
      <dgm:spPr/>
      <dgm:t>
        <a:bodyPr/>
        <a:lstStyle/>
        <a:p>
          <a:endParaRPr lang="en-US"/>
        </a:p>
      </dgm:t>
    </dgm:pt>
    <dgm:pt modelId="{847334D0-B42C-4552-8810-00BC6B96903E}" type="sibTrans" cxnId="{4AC38AEB-C49C-4A26-B57A-854080F46461}">
      <dgm:prSet/>
      <dgm:spPr/>
      <dgm:t>
        <a:bodyPr/>
        <a:lstStyle/>
        <a:p>
          <a:endParaRPr lang="en-US"/>
        </a:p>
      </dgm:t>
    </dgm:pt>
    <dgm:pt modelId="{265A16C9-E7DB-4624-9BCF-8C12BE8B4A04}">
      <dgm:prSet/>
      <dgm:spPr/>
      <dgm:t>
        <a:bodyPr/>
        <a:lstStyle/>
        <a:p>
          <a:r>
            <a:rPr lang="en-US" smtClean="0"/>
            <a:t>Steve: 24 hours</a:t>
          </a:r>
          <a:endParaRPr lang="en-US" dirty="0" smtClean="0"/>
        </a:p>
      </dgm:t>
    </dgm:pt>
    <dgm:pt modelId="{EEA5B2CC-884C-499C-AEB9-4AF0094E19F5}" type="parTrans" cxnId="{10ABD7A1-698E-4F77-AFAC-77B3A19B0006}">
      <dgm:prSet/>
      <dgm:spPr/>
      <dgm:t>
        <a:bodyPr/>
        <a:lstStyle/>
        <a:p>
          <a:endParaRPr lang="en-US"/>
        </a:p>
      </dgm:t>
    </dgm:pt>
    <dgm:pt modelId="{3C329D11-0E04-4097-8BE5-B9C6DA40EEFF}" type="sibTrans" cxnId="{10ABD7A1-698E-4F77-AFAC-77B3A19B0006}">
      <dgm:prSet/>
      <dgm:spPr/>
      <dgm:t>
        <a:bodyPr/>
        <a:lstStyle/>
        <a:p>
          <a:endParaRPr lang="en-US"/>
        </a:p>
      </dgm:t>
    </dgm:pt>
    <dgm:pt modelId="{BA3A909A-E720-4414-8B78-96AA967C54BD}">
      <dgm:prSet/>
      <dgm:spPr/>
      <dgm:t>
        <a:bodyPr/>
        <a:lstStyle/>
        <a:p>
          <a:r>
            <a:rPr lang="en-US" smtClean="0"/>
            <a:t>Team:  20 hours each</a:t>
          </a:r>
          <a:endParaRPr lang="en-US" dirty="0" smtClean="0"/>
        </a:p>
      </dgm:t>
    </dgm:pt>
    <dgm:pt modelId="{18CB8088-B54A-4ABA-AFBF-569E5EB5152D}" type="parTrans" cxnId="{C98CB84B-219E-4457-8874-1953904BE17D}">
      <dgm:prSet/>
      <dgm:spPr/>
      <dgm:t>
        <a:bodyPr/>
        <a:lstStyle/>
        <a:p>
          <a:endParaRPr lang="en-US"/>
        </a:p>
      </dgm:t>
    </dgm:pt>
    <dgm:pt modelId="{95DA6333-F278-4803-85C1-6A99DA2FB9D6}" type="sibTrans" cxnId="{C98CB84B-219E-4457-8874-1953904BE17D}">
      <dgm:prSet/>
      <dgm:spPr/>
      <dgm:t>
        <a:bodyPr/>
        <a:lstStyle/>
        <a:p>
          <a:endParaRPr lang="en-US"/>
        </a:p>
      </dgm:t>
    </dgm:pt>
    <dgm:pt modelId="{1BC420F5-E439-4B41-82C6-0733198CD5FE}" type="pres">
      <dgm:prSet presAssocID="{93972CB7-DD90-4D1F-A38E-86FEC52EC26E}" presName="CompostProcess" presStyleCnt="0">
        <dgm:presLayoutVars>
          <dgm:dir/>
          <dgm:resizeHandles val="exact"/>
        </dgm:presLayoutVars>
      </dgm:prSet>
      <dgm:spPr/>
      <dgm:t>
        <a:bodyPr/>
        <a:lstStyle/>
        <a:p>
          <a:endParaRPr lang="en-US"/>
        </a:p>
      </dgm:t>
    </dgm:pt>
    <dgm:pt modelId="{692E9CDD-ADFF-491C-91EC-369DED37323B}" type="pres">
      <dgm:prSet presAssocID="{93972CB7-DD90-4D1F-A38E-86FEC52EC26E}" presName="arrow" presStyleLbl="bgShp" presStyleIdx="0" presStyleCnt="1"/>
      <dgm:spPr/>
    </dgm:pt>
    <dgm:pt modelId="{0A12DB2B-5E6E-404C-89B5-81AF19ADEDF3}" type="pres">
      <dgm:prSet presAssocID="{93972CB7-DD90-4D1F-A38E-86FEC52EC26E}" presName="linearProcess" presStyleCnt="0"/>
      <dgm:spPr/>
    </dgm:pt>
    <dgm:pt modelId="{48EF6768-CCD6-46FA-B4F9-3963998807EA}" type="pres">
      <dgm:prSet presAssocID="{C96595C7-25AD-4E45-8024-C8EFE36353E3}" presName="textNode" presStyleLbl="node1" presStyleIdx="0" presStyleCnt="4">
        <dgm:presLayoutVars>
          <dgm:bulletEnabled val="1"/>
        </dgm:presLayoutVars>
      </dgm:prSet>
      <dgm:spPr/>
      <dgm:t>
        <a:bodyPr/>
        <a:lstStyle/>
        <a:p>
          <a:endParaRPr lang="en-US"/>
        </a:p>
      </dgm:t>
    </dgm:pt>
    <dgm:pt modelId="{22483762-78AF-474D-86BF-3EF01EDDADA3}" type="pres">
      <dgm:prSet presAssocID="{4FEDD568-F63E-4DD8-B3AF-90F461B07FBB}" presName="sibTrans" presStyleCnt="0"/>
      <dgm:spPr/>
    </dgm:pt>
    <dgm:pt modelId="{01136607-07A7-4E4E-9CD9-75F572630D4C}" type="pres">
      <dgm:prSet presAssocID="{51AB748F-38E1-4B12-8D9C-E93853F53353}" presName="textNode" presStyleLbl="node1" presStyleIdx="1" presStyleCnt="4">
        <dgm:presLayoutVars>
          <dgm:bulletEnabled val="1"/>
        </dgm:presLayoutVars>
      </dgm:prSet>
      <dgm:spPr/>
      <dgm:t>
        <a:bodyPr/>
        <a:lstStyle/>
        <a:p>
          <a:endParaRPr lang="en-US"/>
        </a:p>
      </dgm:t>
    </dgm:pt>
    <dgm:pt modelId="{DBBEF6F5-2A3A-4F9B-9E86-DCD4A44AAF9B}" type="pres">
      <dgm:prSet presAssocID="{519D2191-BFAC-4B62-99A1-B03864624CA8}" presName="sibTrans" presStyleCnt="0"/>
      <dgm:spPr/>
    </dgm:pt>
    <dgm:pt modelId="{AB02D0E7-380C-4420-B68D-DB5956CCAF54}" type="pres">
      <dgm:prSet presAssocID="{DAD5AEC0-A3EA-4E20-8B65-A35CA222054F}" presName="textNode" presStyleLbl="node1" presStyleIdx="2" presStyleCnt="4">
        <dgm:presLayoutVars>
          <dgm:bulletEnabled val="1"/>
        </dgm:presLayoutVars>
      </dgm:prSet>
      <dgm:spPr/>
      <dgm:t>
        <a:bodyPr/>
        <a:lstStyle/>
        <a:p>
          <a:endParaRPr lang="en-US"/>
        </a:p>
      </dgm:t>
    </dgm:pt>
    <dgm:pt modelId="{8A2136E9-01D3-425A-8E64-1C79066E55F3}" type="pres">
      <dgm:prSet presAssocID="{BD7C27FD-7525-4A0C-8BF4-48D3DB8954F3}" presName="sibTrans" presStyleCnt="0"/>
      <dgm:spPr/>
    </dgm:pt>
    <dgm:pt modelId="{DA0B11E8-5B63-4470-B2CD-754EF92BD910}" type="pres">
      <dgm:prSet presAssocID="{84E32DAB-4E6F-474C-AB67-665433667F4B}" presName="textNode" presStyleLbl="node1" presStyleIdx="3" presStyleCnt="4">
        <dgm:presLayoutVars>
          <dgm:bulletEnabled val="1"/>
        </dgm:presLayoutVars>
      </dgm:prSet>
      <dgm:spPr/>
      <dgm:t>
        <a:bodyPr/>
        <a:lstStyle/>
        <a:p>
          <a:endParaRPr lang="en-US"/>
        </a:p>
      </dgm:t>
    </dgm:pt>
  </dgm:ptLst>
  <dgm:cxnLst>
    <dgm:cxn modelId="{9AA48C2D-8F59-4B68-9B72-747BBE59ADB8}" type="presOf" srcId="{B253D288-5E2B-4F11-A5E0-749EF671C81B}" destId="{01136607-07A7-4E4E-9CD9-75F572630D4C}" srcOrd="0" destOrd="1" presId="urn:microsoft.com/office/officeart/2005/8/layout/hProcess9"/>
    <dgm:cxn modelId="{D14C7944-1F34-41DD-B661-7AC9510BCFA2}" type="presOf" srcId="{93972CB7-DD90-4D1F-A38E-86FEC52EC26E}" destId="{1BC420F5-E439-4B41-82C6-0733198CD5FE}" srcOrd="0" destOrd="0" presId="urn:microsoft.com/office/officeart/2005/8/layout/hProcess9"/>
    <dgm:cxn modelId="{E7D8CFC9-7865-43D5-90A6-89F5231212D1}" srcId="{84E32DAB-4E6F-474C-AB67-665433667F4B}" destId="{A9C450EC-FD80-43F1-A72D-01F5A46F3AAD}" srcOrd="0" destOrd="0" parTransId="{76C5FBE3-20F9-4E86-9082-C7938DDCCD5F}" sibTransId="{FE650FCF-79C8-47D9-B31C-63AA95AF8A99}"/>
    <dgm:cxn modelId="{7113701C-AB31-4158-B64E-2DAC2DA5BF95}" srcId="{93972CB7-DD90-4D1F-A38E-86FEC52EC26E}" destId="{C96595C7-25AD-4E45-8024-C8EFE36353E3}" srcOrd="0" destOrd="0" parTransId="{93C5D0C6-973C-4AF1-955F-557F96C0BBB0}" sibTransId="{4FEDD568-F63E-4DD8-B3AF-90F461B07FBB}"/>
    <dgm:cxn modelId="{7475F187-7F13-4352-8B9F-0A49CEFD4298}" type="presOf" srcId="{937DF4F3-935E-4EF3-9E54-A784B2F2FE7E}" destId="{AB02D0E7-380C-4420-B68D-DB5956CCAF54}" srcOrd="0" destOrd="3" presId="urn:microsoft.com/office/officeart/2005/8/layout/hProcess9"/>
    <dgm:cxn modelId="{DC2F2CA6-4B57-41AA-BDD4-6FE832DB091E}" srcId="{DAD5AEC0-A3EA-4E20-8B65-A35CA222054F}" destId="{19DC0F34-84E2-4E8A-A207-CFB799A26349}" srcOrd="1" destOrd="0" parTransId="{F33FC2D1-A035-42E7-809A-6F01F00C754B}" sibTransId="{0726886D-1DF0-47C8-957E-FC0107FCA9D5}"/>
    <dgm:cxn modelId="{D6538920-94AE-462A-A538-613732B806E2}" srcId="{51AB748F-38E1-4B12-8D9C-E93853F53353}" destId="{B253D288-5E2B-4F11-A5E0-749EF671C81B}" srcOrd="0" destOrd="0" parTransId="{01BA446E-02C8-455E-8EED-9C101689BB62}" sibTransId="{AB3FCCD7-819D-434A-9005-ED2E4507C486}"/>
    <dgm:cxn modelId="{36CEA422-DA36-461C-B4D7-1F42415E0929}" srcId="{93972CB7-DD90-4D1F-A38E-86FEC52EC26E}" destId="{51AB748F-38E1-4B12-8D9C-E93853F53353}" srcOrd="1" destOrd="0" parTransId="{B63F49AE-FA2C-48A0-BE1E-EBFBB6210F9B}" sibTransId="{519D2191-BFAC-4B62-99A1-B03864624CA8}"/>
    <dgm:cxn modelId="{29FC00C1-47CB-4A9F-BCD9-452087C011CC}" type="presOf" srcId="{19DC0F34-84E2-4E8A-A207-CFB799A26349}" destId="{AB02D0E7-380C-4420-B68D-DB5956CCAF54}" srcOrd="0" destOrd="2" presId="urn:microsoft.com/office/officeart/2005/8/layout/hProcess9"/>
    <dgm:cxn modelId="{E6BEAE41-B00C-4D35-94D2-2A4B07ED7746}" type="presOf" srcId="{51AB748F-38E1-4B12-8D9C-E93853F53353}" destId="{01136607-07A7-4E4E-9CD9-75F572630D4C}" srcOrd="0" destOrd="0" presId="urn:microsoft.com/office/officeart/2005/8/layout/hProcess9"/>
    <dgm:cxn modelId="{9580371F-5E77-4FEB-999D-4181EF179EA9}" srcId="{93972CB7-DD90-4D1F-A38E-86FEC52EC26E}" destId="{84E32DAB-4E6F-474C-AB67-665433667F4B}" srcOrd="3" destOrd="0" parTransId="{817C9C66-A84F-4D0A-9E4E-2B3283433872}" sibTransId="{B7B642F7-A31D-4378-BA99-3592258669D7}"/>
    <dgm:cxn modelId="{F6CBA8AF-267A-4E64-A0C9-F97B33E9CBD7}" type="presOf" srcId="{AC778945-30AF-4E04-9B53-5A3298B99FB8}" destId="{48EF6768-CCD6-46FA-B4F9-3963998807EA}" srcOrd="0" destOrd="1" presId="urn:microsoft.com/office/officeart/2005/8/layout/hProcess9"/>
    <dgm:cxn modelId="{5298DA9D-EE1F-496C-80EF-5005A4ACC07F}" type="presOf" srcId="{81CE3579-53AA-461C-92C8-1BADEFA11FBE}" destId="{01136607-07A7-4E4E-9CD9-75F572630D4C}" srcOrd="0" destOrd="2" presId="urn:microsoft.com/office/officeart/2005/8/layout/hProcess9"/>
    <dgm:cxn modelId="{4AC38AEB-C49C-4A26-B57A-854080F46461}" srcId="{DAD5AEC0-A3EA-4E20-8B65-A35CA222054F}" destId="{937DF4F3-935E-4EF3-9E54-A784B2F2FE7E}" srcOrd="2" destOrd="0" parTransId="{3C467736-5FD1-4A43-B2CD-B30AAE2F3B69}" sibTransId="{847334D0-B42C-4552-8810-00BC6B96903E}"/>
    <dgm:cxn modelId="{F5B99BD8-A459-4BB7-BB18-9D54E3CCFD8F}" srcId="{C96595C7-25AD-4E45-8024-C8EFE36353E3}" destId="{AC778945-30AF-4E04-9B53-5A3298B99FB8}" srcOrd="0" destOrd="0" parTransId="{C3898FF5-86EF-47EB-B86E-802D99F2216F}" sibTransId="{5BD7B0F0-CB83-4DC5-9B6D-31A0B73E6952}"/>
    <dgm:cxn modelId="{C74A9E28-7F82-4845-9494-33A3FFB60D01}" type="presOf" srcId="{84E32DAB-4E6F-474C-AB67-665433667F4B}" destId="{DA0B11E8-5B63-4470-B2CD-754EF92BD910}" srcOrd="0" destOrd="0" presId="urn:microsoft.com/office/officeart/2005/8/layout/hProcess9"/>
    <dgm:cxn modelId="{3400B3C1-F315-44BA-8DDF-42868C4E7B86}" type="presOf" srcId="{DAD5AEC0-A3EA-4E20-8B65-A35CA222054F}" destId="{AB02D0E7-380C-4420-B68D-DB5956CCAF54}" srcOrd="0" destOrd="0" presId="urn:microsoft.com/office/officeart/2005/8/layout/hProcess9"/>
    <dgm:cxn modelId="{B1934352-8D44-4B3C-A348-0C3C9AD85D71}" srcId="{93972CB7-DD90-4D1F-A38E-86FEC52EC26E}" destId="{DAD5AEC0-A3EA-4E20-8B65-A35CA222054F}" srcOrd="2" destOrd="0" parTransId="{1467DEC5-937F-4DA3-ABAF-BA795CF852B3}" sibTransId="{BD7C27FD-7525-4A0C-8BF4-48D3DB8954F3}"/>
    <dgm:cxn modelId="{F685330D-E67B-40FF-BCB1-79A8DE4A7AA0}" type="presOf" srcId="{A9C450EC-FD80-43F1-A72D-01F5A46F3AAD}" destId="{DA0B11E8-5B63-4470-B2CD-754EF92BD910}" srcOrd="0" destOrd="1" presId="urn:microsoft.com/office/officeart/2005/8/layout/hProcess9"/>
    <dgm:cxn modelId="{10ABD7A1-698E-4F77-AFAC-77B3A19B0006}" srcId="{84E32DAB-4E6F-474C-AB67-665433667F4B}" destId="{265A16C9-E7DB-4624-9BCF-8C12BE8B4A04}" srcOrd="1" destOrd="0" parTransId="{EEA5B2CC-884C-499C-AEB9-4AF0094E19F5}" sibTransId="{3C329D11-0E04-4097-8BE5-B9C6DA40EEFF}"/>
    <dgm:cxn modelId="{10C4D030-5482-4783-B045-A0CF042A2B80}" type="presOf" srcId="{C96595C7-25AD-4E45-8024-C8EFE36353E3}" destId="{48EF6768-CCD6-46FA-B4F9-3963998807EA}" srcOrd="0" destOrd="0" presId="urn:microsoft.com/office/officeart/2005/8/layout/hProcess9"/>
    <dgm:cxn modelId="{72DC6760-BD0F-4992-824F-0815C231AA4E}" srcId="{51AB748F-38E1-4B12-8D9C-E93853F53353}" destId="{81CE3579-53AA-461C-92C8-1BADEFA11FBE}" srcOrd="1" destOrd="0" parTransId="{D2A0E3B4-3FA5-4436-9E6E-35629975F23C}" sibTransId="{6D1D5EBD-6ACE-418B-80A7-599AC155DE2A}"/>
    <dgm:cxn modelId="{C9832676-F284-4E9C-9FC8-9762AFCC32AA}" type="presOf" srcId="{BA3A909A-E720-4414-8B78-96AA967C54BD}" destId="{DA0B11E8-5B63-4470-B2CD-754EF92BD910}" srcOrd="0" destOrd="3" presId="urn:microsoft.com/office/officeart/2005/8/layout/hProcess9"/>
    <dgm:cxn modelId="{C98CB84B-219E-4457-8874-1953904BE17D}" srcId="{84E32DAB-4E6F-474C-AB67-665433667F4B}" destId="{BA3A909A-E720-4414-8B78-96AA967C54BD}" srcOrd="2" destOrd="0" parTransId="{18CB8088-B54A-4ABA-AFBF-569E5EB5152D}" sibTransId="{95DA6333-F278-4803-85C1-6A99DA2FB9D6}"/>
    <dgm:cxn modelId="{9121735F-5634-4966-A19A-26471C1057AF}" srcId="{DAD5AEC0-A3EA-4E20-8B65-A35CA222054F}" destId="{AFCEA3BC-3C65-415A-8861-B6AD71270D32}" srcOrd="0" destOrd="0" parTransId="{947FFBA4-7071-4449-858A-3380A56AFD04}" sibTransId="{FC276544-C4C0-4E19-AAA5-F2E130DEA8DA}"/>
    <dgm:cxn modelId="{C1F8315A-2142-4459-8559-07E82182B73B}" type="presOf" srcId="{AFCEA3BC-3C65-415A-8861-B6AD71270D32}" destId="{AB02D0E7-380C-4420-B68D-DB5956CCAF54}" srcOrd="0" destOrd="1" presId="urn:microsoft.com/office/officeart/2005/8/layout/hProcess9"/>
    <dgm:cxn modelId="{04486AD5-583D-4F8F-B785-B47EFF9254A6}" type="presOf" srcId="{265A16C9-E7DB-4624-9BCF-8C12BE8B4A04}" destId="{DA0B11E8-5B63-4470-B2CD-754EF92BD910}" srcOrd="0" destOrd="2" presId="urn:microsoft.com/office/officeart/2005/8/layout/hProcess9"/>
    <dgm:cxn modelId="{CFA48F4B-CCE5-4592-BA14-EB082FB021D8}" type="presParOf" srcId="{1BC420F5-E439-4B41-82C6-0733198CD5FE}" destId="{692E9CDD-ADFF-491C-91EC-369DED37323B}" srcOrd="0" destOrd="0" presId="urn:microsoft.com/office/officeart/2005/8/layout/hProcess9"/>
    <dgm:cxn modelId="{57C88DEF-8CB4-41E8-8D9F-848AC1662052}" type="presParOf" srcId="{1BC420F5-E439-4B41-82C6-0733198CD5FE}" destId="{0A12DB2B-5E6E-404C-89B5-81AF19ADEDF3}" srcOrd="1" destOrd="0" presId="urn:microsoft.com/office/officeart/2005/8/layout/hProcess9"/>
    <dgm:cxn modelId="{91C7187D-0B48-47D8-AF14-8ACE4833B7E2}" type="presParOf" srcId="{0A12DB2B-5E6E-404C-89B5-81AF19ADEDF3}" destId="{48EF6768-CCD6-46FA-B4F9-3963998807EA}" srcOrd="0" destOrd="0" presId="urn:microsoft.com/office/officeart/2005/8/layout/hProcess9"/>
    <dgm:cxn modelId="{646F5231-ADB3-4C8C-8BFB-2A93195E1800}" type="presParOf" srcId="{0A12DB2B-5E6E-404C-89B5-81AF19ADEDF3}" destId="{22483762-78AF-474D-86BF-3EF01EDDADA3}" srcOrd="1" destOrd="0" presId="urn:microsoft.com/office/officeart/2005/8/layout/hProcess9"/>
    <dgm:cxn modelId="{90ED72DF-E475-477A-B50B-69D5AF32F9A6}" type="presParOf" srcId="{0A12DB2B-5E6E-404C-89B5-81AF19ADEDF3}" destId="{01136607-07A7-4E4E-9CD9-75F572630D4C}" srcOrd="2" destOrd="0" presId="urn:microsoft.com/office/officeart/2005/8/layout/hProcess9"/>
    <dgm:cxn modelId="{748B793B-778E-44C9-B28B-B2C11AD0413D}" type="presParOf" srcId="{0A12DB2B-5E6E-404C-89B5-81AF19ADEDF3}" destId="{DBBEF6F5-2A3A-4F9B-9E86-DCD4A44AAF9B}" srcOrd="3" destOrd="0" presId="urn:microsoft.com/office/officeart/2005/8/layout/hProcess9"/>
    <dgm:cxn modelId="{EA51B5AA-6095-44E3-B70C-7B7A7AB06B0C}" type="presParOf" srcId="{0A12DB2B-5E6E-404C-89B5-81AF19ADEDF3}" destId="{AB02D0E7-380C-4420-B68D-DB5956CCAF54}" srcOrd="4" destOrd="0" presId="urn:microsoft.com/office/officeart/2005/8/layout/hProcess9"/>
    <dgm:cxn modelId="{25B22AF6-3794-45FC-863D-10D69D795483}" type="presParOf" srcId="{0A12DB2B-5E6E-404C-89B5-81AF19ADEDF3}" destId="{8A2136E9-01D3-425A-8E64-1C79066E55F3}" srcOrd="5" destOrd="0" presId="urn:microsoft.com/office/officeart/2005/8/layout/hProcess9"/>
    <dgm:cxn modelId="{9D9B5568-663E-4CB3-85DC-FFF306C0DE15}" type="presParOf" srcId="{0A12DB2B-5E6E-404C-89B5-81AF19ADEDF3}" destId="{DA0B11E8-5B63-4470-B2CD-754EF92BD910}"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8DDA56-FE6E-45EA-9667-A59C009C1134}" type="datetimeFigureOut">
              <a:rPr lang="en-US" smtClean="0"/>
              <a:t>10/23/2017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AB9BA3-E879-483C-9A59-97181F33E29D}" type="slidenum">
              <a:rPr lang="en-US" smtClean="0"/>
              <a:t>‹#›</a:t>
            </a:fld>
            <a:endParaRPr lang="en-US"/>
          </a:p>
        </p:txBody>
      </p:sp>
    </p:spTree>
    <p:extLst>
      <p:ext uri="{BB962C8B-B14F-4D97-AF65-F5344CB8AC3E}">
        <p14:creationId xmlns:p14="http://schemas.microsoft.com/office/powerpoint/2010/main" val="2920527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AB9BA3-E879-483C-9A59-97181F33E29D}" type="slidenum">
              <a:rPr lang="en-US" smtClean="0"/>
              <a:t>1</a:t>
            </a:fld>
            <a:endParaRPr lang="en-US"/>
          </a:p>
        </p:txBody>
      </p:sp>
    </p:spTree>
    <p:extLst>
      <p:ext uri="{BB962C8B-B14F-4D97-AF65-F5344CB8AC3E}">
        <p14:creationId xmlns:p14="http://schemas.microsoft.com/office/powerpoint/2010/main" val="342625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AB9BA3-E879-483C-9A59-97181F33E29D}" type="slidenum">
              <a:rPr lang="en-US" smtClean="0"/>
              <a:t>2</a:t>
            </a:fld>
            <a:endParaRPr lang="en-US"/>
          </a:p>
        </p:txBody>
      </p:sp>
    </p:spTree>
    <p:extLst>
      <p:ext uri="{BB962C8B-B14F-4D97-AF65-F5344CB8AC3E}">
        <p14:creationId xmlns:p14="http://schemas.microsoft.com/office/powerpoint/2010/main" val="896072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200" dirty="0" smtClean="0"/>
              <a:t>Planning will be done in 2 planning meetings with the team.  Tasks with rough estimates or durations will be developed and I’ll assemble the schedule.</a:t>
            </a:r>
          </a:p>
          <a:p>
            <a:pPr marL="285750" indent="-285750">
              <a:buFont typeface="Arial" panose="020B0604020202020204" pitchFamily="34" charset="0"/>
              <a:buChar char="•"/>
            </a:pPr>
            <a:r>
              <a:rPr lang="en-US" sz="1200" dirty="0" smtClean="0"/>
              <a:t>Monitoring—Trello for task status, Monthly status meetings, schedule in Clarity</a:t>
            </a:r>
          </a:p>
          <a:p>
            <a:pPr marL="285750" indent="-285750">
              <a:buFont typeface="Arial" panose="020B0604020202020204" pitchFamily="34" charset="0"/>
              <a:buChar char="•"/>
            </a:pPr>
            <a:r>
              <a:rPr lang="en-US" sz="1200" dirty="0" smtClean="0"/>
              <a:t>Communication:  Newsletter, status meetings, presentation to UIC ITGC—communication plan to be developed</a:t>
            </a:r>
          </a:p>
          <a:p>
            <a:pPr marL="285750" indent="-285750">
              <a:buFont typeface="Arial" panose="020B0604020202020204" pitchFamily="34" charset="0"/>
              <a:buChar char="•"/>
            </a:pPr>
            <a:r>
              <a:rPr lang="en-US" sz="1200" dirty="0" smtClean="0"/>
              <a:t>Change management—requests for significant changes will go through process out lined in the charter.</a:t>
            </a:r>
          </a:p>
          <a:p>
            <a:pPr marL="285750" indent="-285750">
              <a:buFont typeface="Arial" panose="020B0604020202020204" pitchFamily="34" charset="0"/>
              <a:buChar char="•"/>
            </a:pPr>
            <a:r>
              <a:rPr lang="en-US" sz="1200" dirty="0" smtClean="0"/>
              <a:t>Risks—couple brainstorming sessions, will assign owners and they will be responsible for monitoring and developing contingency plans</a:t>
            </a:r>
          </a:p>
          <a:p>
            <a:endParaRPr lang="en-US" sz="1200" dirty="0" smtClean="0"/>
          </a:p>
          <a:p>
            <a:endParaRPr lang="en-US" dirty="0"/>
          </a:p>
        </p:txBody>
      </p:sp>
      <p:sp>
        <p:nvSpPr>
          <p:cNvPr id="4" name="Slide Number Placeholder 3"/>
          <p:cNvSpPr>
            <a:spLocks noGrp="1"/>
          </p:cNvSpPr>
          <p:nvPr>
            <p:ph type="sldNum" sz="quarter" idx="10"/>
          </p:nvPr>
        </p:nvSpPr>
        <p:spPr/>
        <p:txBody>
          <a:bodyPr/>
          <a:lstStyle/>
          <a:p>
            <a:fld id="{86AB9BA3-E879-483C-9A59-97181F33E29D}" type="slidenum">
              <a:rPr lang="en-US" smtClean="0"/>
              <a:t>7</a:t>
            </a:fld>
            <a:endParaRPr lang="en-US"/>
          </a:p>
        </p:txBody>
      </p:sp>
    </p:spTree>
    <p:extLst>
      <p:ext uri="{BB962C8B-B14F-4D97-AF65-F5344CB8AC3E}">
        <p14:creationId xmlns:p14="http://schemas.microsoft.com/office/powerpoint/2010/main" val="3955810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sponsor is Marla McKinney.  She will be reviewing our deliverables, helping ensure we have the right team members, and helping us manage our scope.</a:t>
            </a:r>
          </a:p>
          <a:p>
            <a:endParaRPr lang="en-US" dirty="0" smtClean="0"/>
          </a:p>
          <a:p>
            <a:r>
              <a:rPr lang="en-US" dirty="0" smtClean="0"/>
              <a:t>The project manager roles—is a high level overview of what I already reviewed.</a:t>
            </a:r>
          </a:p>
          <a:p>
            <a:endParaRPr lang="en-US" dirty="0"/>
          </a:p>
        </p:txBody>
      </p:sp>
      <p:sp>
        <p:nvSpPr>
          <p:cNvPr id="4" name="Slide Number Placeholder 3"/>
          <p:cNvSpPr>
            <a:spLocks noGrp="1"/>
          </p:cNvSpPr>
          <p:nvPr>
            <p:ph type="sldNum" sz="quarter" idx="10"/>
          </p:nvPr>
        </p:nvSpPr>
        <p:spPr/>
        <p:txBody>
          <a:bodyPr/>
          <a:lstStyle/>
          <a:p>
            <a:fld id="{86AB9BA3-E879-483C-9A59-97181F33E29D}" type="slidenum">
              <a:rPr lang="en-US" smtClean="0"/>
              <a:t>8</a:t>
            </a:fld>
            <a:endParaRPr lang="en-US"/>
          </a:p>
        </p:txBody>
      </p:sp>
    </p:spTree>
    <p:extLst>
      <p:ext uri="{BB962C8B-B14F-4D97-AF65-F5344CB8AC3E}">
        <p14:creationId xmlns:p14="http://schemas.microsoft.com/office/powerpoint/2010/main" val="2449131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project is small enough that we don’t need a team lead.  </a:t>
            </a:r>
          </a:p>
          <a:p>
            <a:endParaRPr lang="en-US" dirty="0" smtClean="0"/>
          </a:p>
          <a:p>
            <a:endParaRPr lang="en-US" dirty="0" smtClean="0"/>
          </a:p>
          <a:p>
            <a:r>
              <a:rPr lang="en-US" dirty="0" smtClean="0"/>
              <a:t> (any questions—is everyone comfortable with this)</a:t>
            </a:r>
          </a:p>
          <a:p>
            <a:endParaRPr lang="en-US" dirty="0"/>
          </a:p>
        </p:txBody>
      </p:sp>
      <p:sp>
        <p:nvSpPr>
          <p:cNvPr id="4" name="Slide Number Placeholder 3"/>
          <p:cNvSpPr>
            <a:spLocks noGrp="1"/>
          </p:cNvSpPr>
          <p:nvPr>
            <p:ph type="sldNum" sz="quarter" idx="10"/>
          </p:nvPr>
        </p:nvSpPr>
        <p:spPr/>
        <p:txBody>
          <a:bodyPr/>
          <a:lstStyle/>
          <a:p>
            <a:fld id="{86AB9BA3-E879-483C-9A59-97181F33E29D}" type="slidenum">
              <a:rPr lang="en-US" smtClean="0"/>
              <a:t>9</a:t>
            </a:fld>
            <a:endParaRPr lang="en-US"/>
          </a:p>
        </p:txBody>
      </p:sp>
    </p:spTree>
    <p:extLst>
      <p:ext uri="{BB962C8B-B14F-4D97-AF65-F5344CB8AC3E}">
        <p14:creationId xmlns:p14="http://schemas.microsoft.com/office/powerpoint/2010/main" val="2033660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Monthly project status meetings</a:t>
            </a:r>
          </a:p>
          <a:p>
            <a:r>
              <a:rPr lang="en-US" sz="1200" dirty="0" smtClean="0"/>
              <a:t>Working Sessions as needed, to be initiated and scheduled by team members</a:t>
            </a:r>
          </a:p>
          <a:p>
            <a:r>
              <a:rPr lang="en-US" sz="1200" dirty="0" smtClean="0"/>
              <a:t>Clarity for time reporting and project schedule</a:t>
            </a:r>
          </a:p>
          <a:p>
            <a:r>
              <a:rPr lang="en-US" sz="1200" dirty="0" smtClean="0"/>
              <a:t>SharePoint for collaboration and documents</a:t>
            </a:r>
          </a:p>
          <a:p>
            <a:r>
              <a:rPr lang="en-US" sz="1200" dirty="0" smtClean="0"/>
              <a:t>Change to scope managed according to standard process</a:t>
            </a:r>
          </a:p>
          <a:p>
            <a:r>
              <a:rPr lang="en-US" sz="1200" dirty="0" smtClean="0"/>
              <a:t>Issues/Risks/Decisions reviewed in status meetings (log included in monthly status report)</a:t>
            </a:r>
          </a:p>
          <a:p>
            <a:r>
              <a:rPr lang="en-US" sz="1200" dirty="0" smtClean="0"/>
              <a:t>Tasks as assigned to team members are managed via Trello</a:t>
            </a:r>
          </a:p>
          <a:p>
            <a:r>
              <a:rPr lang="en-US" sz="1200" dirty="0" smtClean="0"/>
              <a:t>Monthly status report developed and delivered to ITGC</a:t>
            </a:r>
          </a:p>
          <a:p>
            <a:endParaRPr lang="en-US" dirty="0"/>
          </a:p>
        </p:txBody>
      </p:sp>
      <p:sp>
        <p:nvSpPr>
          <p:cNvPr id="4" name="Slide Number Placeholder 3"/>
          <p:cNvSpPr>
            <a:spLocks noGrp="1"/>
          </p:cNvSpPr>
          <p:nvPr>
            <p:ph type="sldNum" sz="quarter" idx="10"/>
          </p:nvPr>
        </p:nvSpPr>
        <p:spPr/>
        <p:txBody>
          <a:bodyPr/>
          <a:lstStyle/>
          <a:p>
            <a:fld id="{86AB9BA3-E879-483C-9A59-97181F33E29D}" type="slidenum">
              <a:rPr lang="en-US" smtClean="0"/>
              <a:t>11</a:t>
            </a:fld>
            <a:endParaRPr lang="en-US"/>
          </a:p>
        </p:txBody>
      </p:sp>
    </p:spTree>
    <p:extLst>
      <p:ext uri="{BB962C8B-B14F-4D97-AF65-F5344CB8AC3E}">
        <p14:creationId xmlns:p14="http://schemas.microsoft.com/office/powerpoint/2010/main" val="3119879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 PM deliverables as well.</a:t>
            </a:r>
            <a:endParaRPr lang="en-US" dirty="0"/>
          </a:p>
        </p:txBody>
      </p:sp>
      <p:sp>
        <p:nvSpPr>
          <p:cNvPr id="4" name="Slide Number Placeholder 3"/>
          <p:cNvSpPr>
            <a:spLocks noGrp="1"/>
          </p:cNvSpPr>
          <p:nvPr>
            <p:ph type="sldNum" sz="quarter" idx="10"/>
          </p:nvPr>
        </p:nvSpPr>
        <p:spPr/>
        <p:txBody>
          <a:bodyPr/>
          <a:lstStyle/>
          <a:p>
            <a:fld id="{86AB9BA3-E879-483C-9A59-97181F33E29D}" type="slidenum">
              <a:rPr lang="en-US" smtClean="0"/>
              <a:t>12</a:t>
            </a:fld>
            <a:endParaRPr lang="en-US"/>
          </a:p>
        </p:txBody>
      </p:sp>
    </p:spTree>
    <p:extLst>
      <p:ext uri="{BB962C8B-B14F-4D97-AF65-F5344CB8AC3E}">
        <p14:creationId xmlns:p14="http://schemas.microsoft.com/office/powerpoint/2010/main" val="4106979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BAB22E-0BBC-4E95-8558-13E528F66175}"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4168292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BAB22E-0BBC-4E95-8558-13E528F66175}"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175223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BAB22E-0BBC-4E95-8558-13E528F66175}"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186603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F5A80383-3F47-4EDB-B01A-61796F6F4791}" type="datetimeFigureOut">
              <a:rPr lang="en-US" smtClean="0"/>
              <a:pPr>
                <a:defRPr/>
              </a:pPr>
              <a:t>10/23/2017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A6549F4-4F6F-4F45-A2E8-31C6EFC3E459}" type="slidenum">
              <a:rPr lang="en-US" smtClean="0"/>
              <a:pPr>
                <a:defRPr/>
              </a:pPr>
              <a:t>‹#›</a:t>
            </a:fld>
            <a:endParaRPr lang="en-US"/>
          </a:p>
        </p:txBody>
      </p:sp>
    </p:spTree>
    <p:extLst>
      <p:ext uri="{BB962C8B-B14F-4D97-AF65-F5344CB8AC3E}">
        <p14:creationId xmlns:p14="http://schemas.microsoft.com/office/powerpoint/2010/main" val="163945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BAB22E-0BBC-4E95-8558-13E528F66175}" type="datetimeFigureOut">
              <a:rPr lang="en-US" smtClean="0"/>
              <a:t>10/23/2017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1811667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BAB22E-0BBC-4E95-8558-13E528F66175}"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13539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4FC76F20-47C5-4E59-A0AA-1406DC9E9A35}" type="datetimeFigureOut">
              <a:rPr lang="en-US" smtClean="0"/>
              <a:pPr>
                <a:defRPr/>
              </a:pPr>
              <a:t>10/23/2017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FB85204-6495-46BD-886E-489FB0F42848}" type="slidenum">
              <a:rPr lang="en-US" smtClean="0"/>
              <a:pPr>
                <a:defRPr/>
              </a:pPr>
              <a:t>‹#›</a:t>
            </a:fld>
            <a:endParaRPr lang="en-US"/>
          </a:p>
        </p:txBody>
      </p:sp>
    </p:spTree>
    <p:extLst>
      <p:ext uri="{BB962C8B-B14F-4D97-AF65-F5344CB8AC3E}">
        <p14:creationId xmlns:p14="http://schemas.microsoft.com/office/powerpoint/2010/main" val="258770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BAB22E-0BBC-4E95-8558-13E528F66175}" type="datetimeFigureOut">
              <a:rPr lang="en-US" smtClean="0"/>
              <a:t>10/23/2017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560024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AB22E-0BBC-4E95-8558-13E528F66175}" type="datetimeFigureOut">
              <a:rPr lang="en-US" smtClean="0"/>
              <a:t>10/23/2017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87843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4BAB22E-0BBC-4E95-8558-13E528F66175}"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179310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4BAB22E-0BBC-4E95-8558-13E528F66175}" type="datetimeFigureOut">
              <a:rPr lang="en-US" smtClean="0"/>
              <a:t>10/23/2017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8C4123-70BF-4DFE-B6D4-35B6C09B1B54}" type="slidenum">
              <a:rPr lang="en-US" smtClean="0"/>
              <a:t>‹#›</a:t>
            </a:fld>
            <a:endParaRPr lang="en-US"/>
          </a:p>
        </p:txBody>
      </p:sp>
    </p:spTree>
    <p:extLst>
      <p:ext uri="{BB962C8B-B14F-4D97-AF65-F5344CB8AC3E}">
        <p14:creationId xmlns:p14="http://schemas.microsoft.com/office/powerpoint/2010/main" val="622802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4BAB22E-0BBC-4E95-8558-13E528F66175}" type="datetimeFigureOut">
              <a:rPr lang="en-US" smtClean="0"/>
              <a:t>10/23/2017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8C4123-70BF-4DFE-B6D4-35B6C09B1B54}" type="slidenum">
              <a:rPr lang="en-US" smtClean="0"/>
              <a:t>‹#›</a:t>
            </a:fld>
            <a:endParaRPr lang="en-US"/>
          </a:p>
        </p:txBody>
      </p:sp>
    </p:spTree>
    <p:extLst>
      <p:ext uri="{BB962C8B-B14F-4D97-AF65-F5344CB8AC3E}">
        <p14:creationId xmlns:p14="http://schemas.microsoft.com/office/powerpoint/2010/main" val="80795560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3200" dirty="0" smtClean="0"/>
              <a:t>ITPC-05XX Design standards</a:t>
            </a:r>
            <a:endParaRPr lang="en-US" sz="3200" dirty="0"/>
          </a:p>
        </p:txBody>
      </p:sp>
      <p:sp>
        <p:nvSpPr>
          <p:cNvPr id="5" name="Subtitle 4"/>
          <p:cNvSpPr>
            <a:spLocks noGrp="1"/>
          </p:cNvSpPr>
          <p:nvPr>
            <p:ph type="subTitle" idx="1"/>
          </p:nvPr>
        </p:nvSpPr>
        <p:spPr/>
        <p:txBody>
          <a:bodyPr/>
          <a:lstStyle/>
          <a:p>
            <a:r>
              <a:rPr lang="en-US" dirty="0" smtClean="0"/>
              <a:t>Kick-off Meeting</a:t>
            </a:r>
          </a:p>
          <a:p>
            <a:r>
              <a:rPr lang="en-US" dirty="0" smtClean="0"/>
              <a:t>October 1, 2017</a:t>
            </a:r>
            <a:endParaRPr lang="en-US" dirty="0"/>
          </a:p>
        </p:txBody>
      </p:sp>
    </p:spTree>
    <p:extLst>
      <p:ext uri="{BB962C8B-B14F-4D97-AF65-F5344CB8AC3E}">
        <p14:creationId xmlns:p14="http://schemas.microsoft.com/office/powerpoint/2010/main" val="4120749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members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5142979"/>
              </p:ext>
            </p:extLst>
          </p:nvPr>
        </p:nvGraphicFramePr>
        <p:xfrm>
          <a:off x="628650" y="1825625"/>
          <a:ext cx="7886700" cy="2694940"/>
        </p:xfrm>
        <a:graphic>
          <a:graphicData uri="http://schemas.openxmlformats.org/drawingml/2006/table">
            <a:tbl>
              <a:tblPr firstRow="1" bandRow="1">
                <a:tableStyleId>{5C22544A-7EE6-4342-B048-85BDC9FD1C3A}</a:tableStyleId>
              </a:tblPr>
              <a:tblGrid>
                <a:gridCol w="2343150">
                  <a:extLst>
                    <a:ext uri="{9D8B030D-6E8A-4147-A177-3AD203B41FA5}">
                      <a16:colId xmlns:a16="http://schemas.microsoft.com/office/drawing/2014/main" xmlns="" val="2401926592"/>
                    </a:ext>
                  </a:extLst>
                </a:gridCol>
                <a:gridCol w="5543550">
                  <a:extLst>
                    <a:ext uri="{9D8B030D-6E8A-4147-A177-3AD203B41FA5}">
                      <a16:colId xmlns:a16="http://schemas.microsoft.com/office/drawing/2014/main" xmlns="" val="1235995726"/>
                    </a:ext>
                  </a:extLst>
                </a:gridCol>
              </a:tblGrid>
              <a:tr h="370840">
                <a:tc>
                  <a:txBody>
                    <a:bodyPr/>
                    <a:lstStyle/>
                    <a:p>
                      <a:r>
                        <a:rPr lang="en-US" dirty="0" smtClean="0"/>
                        <a:t>Team member and primary</a:t>
                      </a:r>
                      <a:r>
                        <a:rPr lang="en-US" baseline="0" dirty="0" smtClean="0"/>
                        <a:t> role</a:t>
                      </a:r>
                      <a:endParaRPr lang="en-US" dirty="0"/>
                    </a:p>
                  </a:txBody>
                  <a:tcPr/>
                </a:tc>
                <a:tc>
                  <a:txBody>
                    <a:bodyPr/>
                    <a:lstStyle/>
                    <a:p>
                      <a:r>
                        <a:rPr lang="en-US" dirty="0" smtClean="0"/>
                        <a:t>Responsibility</a:t>
                      </a:r>
                      <a:endParaRPr lang="en-US" dirty="0"/>
                    </a:p>
                  </a:txBody>
                  <a:tcPr/>
                </a:tc>
                <a:extLst>
                  <a:ext uri="{0D108BD9-81ED-4DB2-BD59-A6C34878D82A}">
                    <a16:rowId xmlns:a16="http://schemas.microsoft.com/office/drawing/2014/main" xmlns="" val="1338330651"/>
                  </a:ext>
                </a:extLst>
              </a:tr>
              <a:tr h="370840">
                <a:tc>
                  <a:txBody>
                    <a:bodyPr/>
                    <a:lstStyle/>
                    <a:p>
                      <a:r>
                        <a:rPr lang="en-US" dirty="0" smtClean="0"/>
                        <a:t>AJ Lavender,</a:t>
                      </a:r>
                      <a:r>
                        <a:rPr lang="en-US" baseline="0" dirty="0" smtClean="0"/>
                        <a:t> Web Designer</a:t>
                      </a:r>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t>Note—include the following: Responsibility,</a:t>
                      </a:r>
                      <a:r>
                        <a:rPr lang="en-US" baseline="0" dirty="0" smtClean="0"/>
                        <a:t> initial list of deliverables,  notes on time commitments</a:t>
                      </a:r>
                      <a:endParaRPr lang="en-US" dirty="0" smtClean="0"/>
                    </a:p>
                    <a:p>
                      <a:endParaRPr lang="en-US" dirty="0"/>
                    </a:p>
                  </a:txBody>
                  <a:tcPr/>
                </a:tc>
                <a:extLst>
                  <a:ext uri="{0D108BD9-81ED-4DB2-BD59-A6C34878D82A}">
                    <a16:rowId xmlns:a16="http://schemas.microsoft.com/office/drawing/2014/main" xmlns="" val="1611272898"/>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xmlns="" val="3142321519"/>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xmlns="" val="1326206025"/>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xmlns="" val="1095769617"/>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xmlns="" val="223718274"/>
                  </a:ext>
                </a:extLst>
              </a:tr>
            </a:tbl>
          </a:graphicData>
        </a:graphic>
      </p:graphicFrame>
    </p:spTree>
    <p:extLst>
      <p:ext uri="{BB962C8B-B14F-4D97-AF65-F5344CB8AC3E}">
        <p14:creationId xmlns:p14="http://schemas.microsoft.com/office/powerpoint/2010/main" val="23165023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Project Processes</a:t>
            </a:r>
            <a:endParaRPr lang="en-US" dirty="0"/>
          </a:p>
        </p:txBody>
      </p:sp>
      <p:sp>
        <p:nvSpPr>
          <p:cNvPr id="3" name="Content Placeholder 2"/>
          <p:cNvSpPr>
            <a:spLocks noGrp="1"/>
          </p:cNvSpPr>
          <p:nvPr>
            <p:ph idx="1"/>
          </p:nvPr>
        </p:nvSpPr>
        <p:spPr/>
        <p:txBody>
          <a:bodyPr/>
          <a:lstStyle/>
          <a:p>
            <a:r>
              <a:rPr lang="en-US" sz="2400" dirty="0" smtClean="0"/>
              <a:t>Status meetings</a:t>
            </a:r>
          </a:p>
          <a:p>
            <a:r>
              <a:rPr lang="en-US" sz="2400" dirty="0" smtClean="0"/>
              <a:t>Working sessions as needed, to be initiated and scheduled by team members</a:t>
            </a:r>
          </a:p>
          <a:p>
            <a:r>
              <a:rPr lang="en-US" sz="2400" dirty="0" smtClean="0"/>
              <a:t>Time reporting</a:t>
            </a:r>
          </a:p>
          <a:p>
            <a:r>
              <a:rPr lang="en-US" sz="2400" dirty="0" smtClean="0"/>
              <a:t>Document storage</a:t>
            </a:r>
          </a:p>
          <a:p>
            <a:r>
              <a:rPr lang="en-US" sz="2400" dirty="0" smtClean="0"/>
              <a:t>Change management</a:t>
            </a:r>
          </a:p>
          <a:p>
            <a:r>
              <a:rPr lang="en-US" sz="2400" dirty="0" smtClean="0"/>
              <a:t>Issues/Risks/Decisions</a:t>
            </a:r>
          </a:p>
          <a:p>
            <a:r>
              <a:rPr lang="en-US" sz="2400" dirty="0" smtClean="0"/>
              <a:t>Action items and tasks:</a:t>
            </a:r>
          </a:p>
          <a:p>
            <a:r>
              <a:rPr lang="en-US" sz="2400" dirty="0" smtClean="0"/>
              <a:t>Status reporting</a:t>
            </a:r>
            <a:endParaRPr lang="en-US" sz="2400" dirty="0"/>
          </a:p>
        </p:txBody>
      </p:sp>
    </p:spTree>
    <p:extLst>
      <p:ext uri="{BB962C8B-B14F-4D97-AF65-F5344CB8AC3E}">
        <p14:creationId xmlns:p14="http://schemas.microsoft.com/office/powerpoint/2010/main" val="40905161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standard deliverables</a:t>
            </a:r>
            <a:endParaRPr lang="en-US" dirty="0"/>
          </a:p>
        </p:txBody>
      </p:sp>
      <p:sp>
        <p:nvSpPr>
          <p:cNvPr id="3" name="Content Placeholder 2"/>
          <p:cNvSpPr>
            <a:spLocks noGrp="1"/>
          </p:cNvSpPr>
          <p:nvPr>
            <p:ph idx="1"/>
          </p:nvPr>
        </p:nvSpPr>
        <p:spPr/>
        <p:txBody>
          <a:bodyPr/>
          <a:lstStyle/>
          <a:p>
            <a:r>
              <a:rPr lang="en-US" dirty="0" smtClean="0"/>
              <a:t>Test plan</a:t>
            </a:r>
            <a:endParaRPr lang="en-US" dirty="0"/>
          </a:p>
        </p:txBody>
      </p:sp>
    </p:spTree>
    <p:extLst>
      <p:ext uri="{BB962C8B-B14F-4D97-AF65-F5344CB8AC3E}">
        <p14:creationId xmlns:p14="http://schemas.microsoft.com/office/powerpoint/2010/main" val="4071641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High-Level </a:t>
            </a:r>
            <a:r>
              <a:rPr lang="en-US" dirty="0"/>
              <a:t>s</a:t>
            </a:r>
            <a:r>
              <a:rPr lang="en-US" dirty="0" smtClean="0"/>
              <a:t>chedule and estimated effort</a:t>
            </a:r>
            <a:endParaRPr lang="en-US" dirty="0"/>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3269920843"/>
              </p:ext>
            </p:extLst>
          </p:nvPr>
        </p:nvGraphicFramePr>
        <p:xfrm>
          <a:off x="152400" y="1295400"/>
          <a:ext cx="89154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2590800" y="5105400"/>
            <a:ext cx="4287712" cy="369332"/>
          </a:xfrm>
          <a:prstGeom prst="rect">
            <a:avLst/>
          </a:prstGeom>
          <a:noFill/>
        </p:spPr>
        <p:txBody>
          <a:bodyPr wrap="none" rtlCol="0">
            <a:spAutoFit/>
          </a:bodyPr>
          <a:lstStyle/>
          <a:p>
            <a:r>
              <a:rPr lang="en-US" dirty="0" smtClean="0"/>
              <a:t>Initial draft.  This will change after planning.</a:t>
            </a:r>
            <a:endParaRPr lang="en-US" dirty="0"/>
          </a:p>
        </p:txBody>
      </p:sp>
    </p:spTree>
    <p:extLst>
      <p:ext uri="{BB962C8B-B14F-4D97-AF65-F5344CB8AC3E}">
        <p14:creationId xmlns:p14="http://schemas.microsoft.com/office/powerpoint/2010/main" val="127314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management process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93816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dependencies, and assumptions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18766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list of risks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69728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6132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7" name="Rectangle 6"/>
          <p:cNvSpPr>
            <a:spLocks noChangeArrowheads="1"/>
          </p:cNvSpPr>
          <p:nvPr/>
        </p:nvSpPr>
        <p:spPr bwMode="auto">
          <a:xfrm>
            <a:off x="304800" y="168614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8"/>
          <p:cNvSpPr>
            <a:spLocks noChangeArrowheads="1"/>
          </p:cNvSpPr>
          <p:nvPr/>
        </p:nvSpPr>
        <p:spPr bwMode="auto">
          <a:xfrm>
            <a:off x="495300" y="1316813"/>
            <a:ext cx="81534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project kickoff meeting is the official start of the project and the full engagement of the project team.  In addition, the kickoff meeting sets the stage for planning tasks.   The desired outcome for this meeting is an approved project charter.</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362390317"/>
              </p:ext>
            </p:extLst>
          </p:nvPr>
        </p:nvGraphicFramePr>
        <p:xfrm>
          <a:off x="2057400" y="2410741"/>
          <a:ext cx="4648200" cy="3601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567009184"/>
                    </a:ext>
                  </a:extLst>
                </a:gridCol>
                <a:gridCol w="1600200">
                  <a:extLst>
                    <a:ext uri="{9D8B030D-6E8A-4147-A177-3AD203B41FA5}">
                      <a16:colId xmlns:a16="http://schemas.microsoft.com/office/drawing/2014/main" xmlns="" val="3803214510"/>
                    </a:ext>
                  </a:extLst>
                </a:gridCol>
              </a:tblGrid>
              <a:tr h="370840">
                <a:tc>
                  <a:txBody>
                    <a:bodyPr/>
                    <a:lstStyle/>
                    <a:p>
                      <a:r>
                        <a:rPr lang="en-US" dirty="0" smtClean="0"/>
                        <a:t>Agenda</a:t>
                      </a:r>
                      <a:endParaRPr lang="en-US" dirty="0"/>
                    </a:p>
                  </a:txBody>
                  <a:tcPr/>
                </a:tc>
                <a:tc>
                  <a:txBody>
                    <a:bodyPr/>
                    <a:lstStyle/>
                    <a:p>
                      <a:r>
                        <a:rPr lang="en-US" dirty="0" smtClean="0"/>
                        <a:t>Time</a:t>
                      </a:r>
                      <a:endParaRPr lang="en-US" dirty="0"/>
                    </a:p>
                  </a:txBody>
                  <a:tcPr/>
                </a:tc>
                <a:extLst>
                  <a:ext uri="{0D108BD9-81ED-4DB2-BD59-A6C34878D82A}">
                    <a16:rowId xmlns:a16="http://schemas.microsoft.com/office/drawing/2014/main" xmlns="" val="3394501518"/>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t>Overview, justification, and scope</a:t>
                      </a:r>
                    </a:p>
                  </a:txBody>
                  <a:tcPr/>
                </a:tc>
                <a:tc>
                  <a:txBody>
                    <a:bodyPr/>
                    <a:lstStyle/>
                    <a:p>
                      <a:r>
                        <a:rPr lang="en-US" dirty="0" smtClean="0"/>
                        <a:t>5 min</a:t>
                      </a:r>
                      <a:endParaRPr lang="en-US" dirty="0"/>
                    </a:p>
                  </a:txBody>
                  <a:tcPr/>
                </a:tc>
                <a:extLst>
                  <a:ext uri="{0D108BD9-81ED-4DB2-BD59-A6C34878D82A}">
                    <a16:rowId xmlns:a16="http://schemas.microsoft.com/office/drawing/2014/main" xmlns="" val="954045488"/>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t>Team and roles</a:t>
                      </a:r>
                    </a:p>
                  </a:txBody>
                  <a:tcPr/>
                </a:tc>
                <a:tc>
                  <a:txBody>
                    <a:bodyPr/>
                    <a:lstStyle/>
                    <a:p>
                      <a:r>
                        <a:rPr lang="en-US" dirty="0" smtClean="0"/>
                        <a:t>10 min</a:t>
                      </a:r>
                      <a:endParaRPr lang="en-US" dirty="0"/>
                    </a:p>
                  </a:txBody>
                  <a:tcPr/>
                </a:tc>
                <a:extLst>
                  <a:ext uri="{0D108BD9-81ED-4DB2-BD59-A6C34878D82A}">
                    <a16:rowId xmlns:a16="http://schemas.microsoft.com/office/drawing/2014/main" xmlns="" val="555497050"/>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t>Project processes</a:t>
                      </a:r>
                    </a:p>
                  </a:txBody>
                  <a:tcPr/>
                </a:tc>
                <a:tc>
                  <a:txBody>
                    <a:bodyPr/>
                    <a:lstStyle/>
                    <a:p>
                      <a:r>
                        <a:rPr lang="en-US" dirty="0" smtClean="0"/>
                        <a:t>5 min</a:t>
                      </a:r>
                      <a:endParaRPr lang="en-US" dirty="0"/>
                    </a:p>
                  </a:txBody>
                  <a:tcPr/>
                </a:tc>
                <a:extLst>
                  <a:ext uri="{0D108BD9-81ED-4DB2-BD59-A6C34878D82A}">
                    <a16:rowId xmlns:a16="http://schemas.microsoft.com/office/drawing/2014/main" xmlns="" val="3875950877"/>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t>Draft of high level schedule</a:t>
                      </a:r>
                    </a:p>
                  </a:txBody>
                  <a:tcPr/>
                </a:tc>
                <a:tc>
                  <a:txBody>
                    <a:bodyPr/>
                    <a:lstStyle/>
                    <a:p>
                      <a:r>
                        <a:rPr lang="en-US" dirty="0" smtClean="0"/>
                        <a:t>15</a:t>
                      </a:r>
                      <a:r>
                        <a:rPr lang="en-US" baseline="0" dirty="0" smtClean="0"/>
                        <a:t> min</a:t>
                      </a:r>
                      <a:endParaRPr lang="en-US" dirty="0"/>
                    </a:p>
                  </a:txBody>
                  <a:tcPr/>
                </a:tc>
                <a:extLst>
                  <a:ext uri="{0D108BD9-81ED-4DB2-BD59-A6C34878D82A}">
                    <a16:rowId xmlns:a16="http://schemas.microsoft.com/office/drawing/2014/main" xmlns="" val="1392918611"/>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t>Change and scope management (if not covered in roles section above)</a:t>
                      </a:r>
                    </a:p>
                  </a:txBody>
                  <a:tcPr/>
                </a:tc>
                <a:tc>
                  <a:txBody>
                    <a:bodyPr/>
                    <a:lstStyle/>
                    <a:p>
                      <a:r>
                        <a:rPr lang="en-US" dirty="0" smtClean="0"/>
                        <a:t>5 min</a:t>
                      </a:r>
                      <a:endParaRPr lang="en-US" dirty="0"/>
                    </a:p>
                  </a:txBody>
                  <a:tcPr/>
                </a:tc>
                <a:extLst>
                  <a:ext uri="{0D108BD9-81ED-4DB2-BD59-A6C34878D82A}">
                    <a16:rowId xmlns:a16="http://schemas.microsoft.com/office/drawing/2014/main" xmlns="" val="487286036"/>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t>Impacts,</a:t>
                      </a:r>
                      <a:r>
                        <a:rPr lang="en-US" baseline="0" dirty="0" smtClean="0"/>
                        <a:t> d</a:t>
                      </a:r>
                      <a:r>
                        <a:rPr lang="en-US" dirty="0" smtClean="0"/>
                        <a:t>ependencies, and assumptions</a:t>
                      </a:r>
                    </a:p>
                  </a:txBody>
                  <a:tcPr/>
                </a:tc>
                <a:tc>
                  <a:txBody>
                    <a:bodyPr/>
                    <a:lstStyle/>
                    <a:p>
                      <a:r>
                        <a:rPr lang="en-US" dirty="0" smtClean="0"/>
                        <a:t>5 min</a:t>
                      </a:r>
                      <a:endParaRPr lang="en-US" dirty="0"/>
                    </a:p>
                  </a:txBody>
                  <a:tcPr/>
                </a:tc>
                <a:extLst>
                  <a:ext uri="{0D108BD9-81ED-4DB2-BD59-A6C34878D82A}">
                    <a16:rowId xmlns:a16="http://schemas.microsoft.com/office/drawing/2014/main" xmlns="" val="925535580"/>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smtClean="0"/>
                        <a:t>Risks</a:t>
                      </a:r>
                    </a:p>
                  </a:txBody>
                  <a:tcPr/>
                </a:tc>
                <a:tc>
                  <a:txBody>
                    <a:bodyPr/>
                    <a:lstStyle/>
                    <a:p>
                      <a:r>
                        <a:rPr lang="en-US" dirty="0" smtClean="0"/>
                        <a:t>10 min</a:t>
                      </a:r>
                      <a:endParaRPr lang="en-US" dirty="0"/>
                    </a:p>
                  </a:txBody>
                  <a:tcPr/>
                </a:tc>
                <a:extLst>
                  <a:ext uri="{0D108BD9-81ED-4DB2-BD59-A6C34878D82A}">
                    <a16:rowId xmlns:a16="http://schemas.microsoft.com/office/drawing/2014/main" xmlns="" val="640624660"/>
                  </a:ext>
                </a:extLst>
              </a:tr>
              <a:tr h="370840">
                <a:tc>
                  <a:txBody>
                    <a:bodyPr/>
                    <a:lstStyle/>
                    <a:p>
                      <a:r>
                        <a:rPr lang="en-US" dirty="0" smtClean="0"/>
                        <a:t>Next steps</a:t>
                      </a:r>
                      <a:endParaRPr lang="en-US" dirty="0"/>
                    </a:p>
                  </a:txBody>
                  <a:tcPr/>
                </a:tc>
                <a:tc>
                  <a:txBody>
                    <a:bodyPr/>
                    <a:lstStyle/>
                    <a:p>
                      <a:r>
                        <a:rPr lang="en-US" dirty="0" smtClean="0"/>
                        <a:t>5 min</a:t>
                      </a:r>
                      <a:endParaRPr lang="en-US" dirty="0"/>
                    </a:p>
                  </a:txBody>
                  <a:tcPr/>
                </a:tc>
                <a:extLst>
                  <a:ext uri="{0D108BD9-81ED-4DB2-BD59-A6C34878D82A}">
                    <a16:rowId xmlns:a16="http://schemas.microsoft.com/office/drawing/2014/main" xmlns="" val="1088141422"/>
                  </a:ext>
                </a:extLst>
              </a:tr>
            </a:tbl>
          </a:graphicData>
        </a:graphic>
      </p:graphicFrame>
    </p:spTree>
    <p:extLst>
      <p:ext uri="{BB962C8B-B14F-4D97-AF65-F5344CB8AC3E}">
        <p14:creationId xmlns:p14="http://schemas.microsoft.com/office/powerpoint/2010/main" val="359218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This project will develop standards and guides for the user interface and architectural design of ITPC governed projects. </a:t>
            </a:r>
          </a:p>
          <a:p>
            <a:endParaRPr lang="en-US" dirty="0"/>
          </a:p>
          <a:p>
            <a:endParaRPr lang="en-US" dirty="0" smtClean="0"/>
          </a:p>
        </p:txBody>
      </p:sp>
    </p:spTree>
    <p:extLst>
      <p:ext uri="{BB962C8B-B14F-4D97-AF65-F5344CB8AC3E}">
        <p14:creationId xmlns:p14="http://schemas.microsoft.com/office/powerpoint/2010/main" val="2371545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do this?</a:t>
            </a:r>
            <a:endParaRPr lang="en-US" dirty="0"/>
          </a:p>
        </p:txBody>
      </p:sp>
      <p:sp>
        <p:nvSpPr>
          <p:cNvPr id="3" name="Content Placeholder 2"/>
          <p:cNvSpPr>
            <a:spLocks noGrp="1"/>
          </p:cNvSpPr>
          <p:nvPr>
            <p:ph idx="1"/>
          </p:nvPr>
        </p:nvSpPr>
        <p:spPr/>
        <p:txBody>
          <a:bodyPr/>
          <a:lstStyle/>
          <a:p>
            <a:r>
              <a:rPr lang="en-US" sz="2400" dirty="0" smtClean="0"/>
              <a:t>User interface standards will help ensure intuitive applications with a common University look and feel.  Consistent architectures across internally developed systems will create efficiencies through the reuse of technologies, techniques and the staff knowledge set.</a:t>
            </a:r>
          </a:p>
          <a:p>
            <a:endParaRPr lang="en-US" sz="2400" dirty="0" smtClean="0"/>
          </a:p>
          <a:p>
            <a:r>
              <a:rPr lang="en-US" sz="2400" dirty="0" smtClean="0"/>
              <a:t>Expected benefits:   Improve faculty and students’ experiences with internally developed systems | Create IT labor efficiencies and reduce rework by implementing architecture standards | Meet request from UIC IT Governance groups to develop these standards.</a:t>
            </a:r>
          </a:p>
        </p:txBody>
      </p:sp>
    </p:spTree>
    <p:extLst>
      <p:ext uri="{BB962C8B-B14F-4D97-AF65-F5344CB8AC3E}">
        <p14:creationId xmlns:p14="http://schemas.microsoft.com/office/powerpoint/2010/main" val="1861727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n-US" smtClean="0"/>
              <a:t>In Scope / Out of Scope</a:t>
            </a:r>
            <a:endParaRPr lang="en-US" dirty="0" smtClean="0"/>
          </a:p>
        </p:txBody>
      </p:sp>
      <p:sp>
        <p:nvSpPr>
          <p:cNvPr id="6147" name="Content Placeholder 4"/>
          <p:cNvSpPr>
            <a:spLocks noGrp="1"/>
          </p:cNvSpPr>
          <p:nvPr>
            <p:ph idx="1"/>
          </p:nvPr>
        </p:nvSpPr>
        <p:spPr/>
        <p:txBody>
          <a:bodyPr/>
          <a:lstStyle/>
          <a:p>
            <a:pPr lvl="0"/>
            <a:r>
              <a:rPr lang="en-US" dirty="0" smtClean="0"/>
              <a:t>In Scope:  </a:t>
            </a:r>
          </a:p>
          <a:p>
            <a:pPr lvl="1"/>
            <a:r>
              <a:rPr lang="en-US" dirty="0" smtClean="0"/>
              <a:t>Design document with examples</a:t>
            </a:r>
          </a:p>
          <a:p>
            <a:pPr lvl="1"/>
            <a:r>
              <a:rPr lang="en-US" dirty="0" smtClean="0"/>
              <a:t>Vetted and accepted architecture standards</a:t>
            </a:r>
          </a:p>
          <a:p>
            <a:endParaRPr lang="en-US" dirty="0" smtClean="0"/>
          </a:p>
          <a:p>
            <a:r>
              <a:rPr lang="en-US" dirty="0" smtClean="0"/>
              <a:t>Out of Scope:</a:t>
            </a:r>
          </a:p>
          <a:p>
            <a:pPr lvl="1"/>
            <a:r>
              <a:rPr lang="en-US" dirty="0" smtClean="0"/>
              <a:t>Creation or conversion of any existing applications or web sites.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Project Team</a:t>
            </a:r>
            <a:endParaRPr lang="en-US" dirty="0"/>
          </a:p>
        </p:txBody>
      </p:sp>
      <p:sp>
        <p:nvSpPr>
          <p:cNvPr id="3" name="Content Placeholder 2"/>
          <p:cNvSpPr>
            <a:spLocks noGrp="1"/>
          </p:cNvSpPr>
          <p:nvPr>
            <p:ph idx="1"/>
          </p:nvPr>
        </p:nvSpPr>
        <p:spPr/>
        <p:txBody>
          <a:bodyPr/>
          <a:lstStyle/>
          <a:p>
            <a:r>
              <a:rPr lang="en-US" dirty="0" smtClean="0"/>
              <a:t>Sponsor: Marla McKinney</a:t>
            </a:r>
          </a:p>
          <a:p>
            <a:r>
              <a:rPr lang="en-US" dirty="0" smtClean="0"/>
              <a:t>Project manager: Cynthia Cobb</a:t>
            </a:r>
          </a:p>
          <a:p>
            <a:r>
              <a:rPr lang="en-US" dirty="0" smtClean="0"/>
              <a:t>Team members</a:t>
            </a:r>
          </a:p>
          <a:p>
            <a:pPr lvl="1"/>
            <a:r>
              <a:rPr lang="en-US" dirty="0" smtClean="0"/>
              <a:t>QA: Mike Kramer</a:t>
            </a:r>
          </a:p>
          <a:p>
            <a:pPr lvl="1"/>
            <a:r>
              <a:rPr lang="en-US" dirty="0" smtClean="0"/>
              <a:t>Development representative:</a:t>
            </a:r>
          </a:p>
          <a:p>
            <a:pPr lvl="1"/>
            <a:r>
              <a:rPr lang="en-US" dirty="0" smtClean="0"/>
              <a:t>Architecture committee representative:</a:t>
            </a:r>
          </a:p>
          <a:p>
            <a:pPr lvl="1"/>
            <a:r>
              <a:rPr lang="en-US" dirty="0" smtClean="0"/>
              <a:t>Designer:</a:t>
            </a:r>
          </a:p>
          <a:p>
            <a:endParaRPr lang="en-US" dirty="0"/>
          </a:p>
        </p:txBody>
      </p:sp>
    </p:spTree>
    <p:extLst>
      <p:ext uri="{BB962C8B-B14F-4D97-AF65-F5344CB8AC3E}">
        <p14:creationId xmlns:p14="http://schemas.microsoft.com/office/powerpoint/2010/main" val="3865211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manager activities</a:t>
            </a:r>
            <a:endParaRPr lang="en-US" dirty="0"/>
          </a:p>
        </p:txBody>
      </p:sp>
      <p:pic>
        <p:nvPicPr>
          <p:cNvPr id="6" name="Content Placeholder 5"/>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598684" y="1793090"/>
            <a:ext cx="4536557" cy="3400321"/>
          </a:xfrm>
        </p:spPr>
      </p:pic>
      <p:sp>
        <p:nvSpPr>
          <p:cNvPr id="3" name="Content Placeholder 2"/>
          <p:cNvSpPr>
            <a:spLocks noGrp="1"/>
          </p:cNvSpPr>
          <p:nvPr>
            <p:ph sz="half" idx="2"/>
          </p:nvPr>
        </p:nvSpPr>
        <p:spPr>
          <a:xfrm>
            <a:off x="5181600" y="1825625"/>
            <a:ext cx="3333750" cy="4351338"/>
          </a:xfrm>
        </p:spPr>
        <p:txBody>
          <a:bodyPr/>
          <a:lstStyle/>
          <a:p>
            <a:r>
              <a:rPr lang="en-US" dirty="0" smtClean="0"/>
              <a:t>Planning:</a:t>
            </a:r>
          </a:p>
          <a:p>
            <a:r>
              <a:rPr lang="en-US" dirty="0" smtClean="0"/>
              <a:t>Monitoring:</a:t>
            </a:r>
          </a:p>
          <a:p>
            <a:r>
              <a:rPr lang="en-US" dirty="0" smtClean="0"/>
              <a:t>Communication:</a:t>
            </a:r>
          </a:p>
          <a:p>
            <a:r>
              <a:rPr lang="en-US" dirty="0" smtClean="0"/>
              <a:t>Change management:</a:t>
            </a:r>
          </a:p>
          <a:p>
            <a:r>
              <a:rPr lang="en-US" dirty="0" smtClean="0"/>
              <a:t>Risk management:</a:t>
            </a:r>
            <a:endParaRPr lang="en-US" dirty="0"/>
          </a:p>
        </p:txBody>
      </p:sp>
    </p:spTree>
    <p:extLst>
      <p:ext uri="{BB962C8B-B14F-4D97-AF65-F5344CB8AC3E}">
        <p14:creationId xmlns:p14="http://schemas.microsoft.com/office/powerpoint/2010/main" val="850963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a:t>
            </a:r>
            <a:endParaRPr lang="en-US" dirty="0"/>
          </a:p>
        </p:txBody>
      </p:sp>
      <p:pic>
        <p:nvPicPr>
          <p:cNvPr id="4" name="Content Placeholder 3"/>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381000" y="1825625"/>
            <a:ext cx="4433359" cy="3325019"/>
          </a:xfrm>
        </p:spPr>
      </p:pic>
      <p:sp>
        <p:nvSpPr>
          <p:cNvPr id="3" name="Content Placeholder 2"/>
          <p:cNvSpPr>
            <a:spLocks noGrp="1"/>
          </p:cNvSpPr>
          <p:nvPr>
            <p:ph sz="half" idx="2"/>
          </p:nvPr>
        </p:nvSpPr>
        <p:spPr>
          <a:xfrm>
            <a:off x="5029200" y="1825625"/>
            <a:ext cx="3486150" cy="4351338"/>
          </a:xfrm>
        </p:spPr>
        <p:txBody>
          <a:bodyPr/>
          <a:lstStyle/>
          <a:p>
            <a:r>
              <a:rPr lang="en-US" dirty="0" smtClean="0"/>
              <a:t>Sponsor: </a:t>
            </a:r>
          </a:p>
          <a:p>
            <a:r>
              <a:rPr lang="en-US" dirty="0" smtClean="0"/>
              <a:t>Project manager:</a:t>
            </a:r>
            <a:endParaRPr lang="en-US" dirty="0"/>
          </a:p>
        </p:txBody>
      </p:sp>
    </p:spTree>
    <p:extLst>
      <p:ext uri="{BB962C8B-B14F-4D97-AF65-F5344CB8AC3E}">
        <p14:creationId xmlns:p14="http://schemas.microsoft.com/office/powerpoint/2010/main" val="3180222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part 2</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39783" y="1524000"/>
            <a:ext cx="5143439" cy="3857579"/>
          </a:xfrm>
        </p:spPr>
      </p:pic>
      <p:sp>
        <p:nvSpPr>
          <p:cNvPr id="5" name="TextBox 4"/>
          <p:cNvSpPr txBox="1"/>
          <p:nvPr/>
        </p:nvSpPr>
        <p:spPr>
          <a:xfrm>
            <a:off x="5764032" y="1295400"/>
            <a:ext cx="3151367" cy="3693319"/>
          </a:xfrm>
          <a:prstGeom prst="rect">
            <a:avLst/>
          </a:prstGeom>
          <a:noFill/>
        </p:spPr>
        <p:txBody>
          <a:bodyPr wrap="square" rtlCol="0">
            <a:spAutoFit/>
          </a:bodyPr>
          <a:lstStyle/>
          <a:p>
            <a:r>
              <a:rPr lang="en-US" dirty="0" smtClean="0"/>
              <a:t>Project team responsibilities are</a:t>
            </a:r>
          </a:p>
          <a:p>
            <a:pPr marL="285750" indent="-285750">
              <a:buFont typeface="Arial" panose="020B0604020202020204" pitchFamily="34" charset="0"/>
              <a:buChar char="•"/>
            </a:pPr>
            <a:r>
              <a:rPr lang="en-US" dirty="0" smtClean="0"/>
              <a:t>Planning and estimating</a:t>
            </a:r>
          </a:p>
          <a:p>
            <a:pPr marL="285750" indent="-285750">
              <a:buFont typeface="Arial" panose="020B0604020202020204" pitchFamily="34" charset="0"/>
              <a:buChar char="•"/>
            </a:pPr>
            <a:r>
              <a:rPr lang="en-US" dirty="0" smtClean="0"/>
              <a:t>Meet deadlines and be available for allocated time</a:t>
            </a:r>
          </a:p>
          <a:p>
            <a:pPr marL="285750" indent="-285750">
              <a:buFont typeface="Arial" panose="020B0604020202020204" pitchFamily="34" charset="0"/>
              <a:buChar char="•"/>
            </a:pPr>
            <a:r>
              <a:rPr lang="en-US" dirty="0" smtClean="0"/>
              <a:t>Own risks and issues as assigned</a:t>
            </a:r>
          </a:p>
          <a:p>
            <a:pPr marL="285750" indent="-285750">
              <a:buFont typeface="Arial" panose="020B0604020202020204" pitchFamily="34" charset="0"/>
              <a:buChar char="•"/>
            </a:pPr>
            <a:r>
              <a:rPr lang="en-US" dirty="0" smtClean="0"/>
              <a:t>Communicate with the team and the project manager on status of tasks and other items</a:t>
            </a:r>
          </a:p>
          <a:p>
            <a:pPr marL="285750" indent="-285750">
              <a:buFont typeface="Arial" panose="020B0604020202020204" pitchFamily="34" charset="0"/>
              <a:buChar char="•"/>
            </a:pPr>
            <a:endParaRPr lang="en-US" dirty="0" smtClean="0"/>
          </a:p>
          <a:p>
            <a:r>
              <a:rPr lang="en-US" dirty="0" smtClean="0"/>
              <a:t>Lead responsibilities are:</a:t>
            </a:r>
            <a:endParaRPr lang="en-US" dirty="0"/>
          </a:p>
        </p:txBody>
      </p:sp>
    </p:spTree>
    <p:extLst>
      <p:ext uri="{BB962C8B-B14F-4D97-AF65-F5344CB8AC3E}">
        <p14:creationId xmlns:p14="http://schemas.microsoft.com/office/powerpoint/2010/main" val="4202596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42C9AFF7A34147954F1B4BAEEF5AAF" ma:contentTypeVersion="1" ma:contentTypeDescription="Create a new document." ma:contentTypeScope="" ma:versionID="b3388fda9ac87a47839cacbc033a7054">
  <xsd:schema xmlns:xsd="http://www.w3.org/2001/XMLSchema" xmlns:xs="http://www.w3.org/2001/XMLSchema" xmlns:p="http://schemas.microsoft.com/office/2006/metadata/properties" xmlns:ns2="3716e448-b685-4497-8099-58b8f4286952" xmlns:ns3="85eb3200-e6ae-433a-a9e2-747d364ab5c1" targetNamespace="http://schemas.microsoft.com/office/2006/metadata/properties" ma:root="true" ma:fieldsID="6963e3ed06c40f02e463784d9dc3aba4" ns2:_="" ns3:_="">
    <xsd:import namespace="3716e448-b685-4497-8099-58b8f4286952"/>
    <xsd:import namespace="85eb3200-e6ae-433a-a9e2-747d364ab5c1"/>
    <xsd:element name="properties">
      <xsd:complexType>
        <xsd:sequence>
          <xsd:element name="documentManagement">
            <xsd:complexType>
              <xsd:all>
                <xsd:element ref="ns2:Description" minOccurs="0"/>
                <xsd:element ref="ns3:DocStatus"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16e448-b685-4497-8099-58b8f4286952" elementFormDefault="qualified">
    <xsd:import namespace="http://schemas.microsoft.com/office/2006/documentManagement/types"/>
    <xsd:import namespace="http://schemas.microsoft.com/office/infopath/2007/PartnerControls"/>
    <xsd:element name="Description" ma:index="8" nillable="true" ma:displayName="Description" ma:internalName="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5eb3200-e6ae-433a-a9e2-747d364ab5c1" elementFormDefault="qualified">
    <xsd:import namespace="http://schemas.microsoft.com/office/2006/documentManagement/types"/>
    <xsd:import namespace="http://schemas.microsoft.com/office/infopath/2007/PartnerControls"/>
    <xsd:element name="DocStatus" ma:index="9" nillable="true" ma:displayName="DocCurrency" ma:default="1-Current" ma:format="Dropdown" ma:internalName="DocStatus">
      <xsd:simpleType>
        <xsd:restriction base="dms:Choice">
          <xsd:enumeration value="1-Current"/>
          <xsd:enumeration value="2-Reference"/>
          <xsd:enumeration value="3-Historical"/>
        </xsd:restriction>
      </xsd:simpleType>
    </xsd:element>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escription xmlns="3716e448-b685-4497-8099-58b8f4286952" xsi:nil="true"/>
    <DocStatus xmlns="85eb3200-e6ae-433a-a9e2-747d364ab5c1">1-Current</DocStatus>
    <SharedWithUsers xmlns="85eb3200-e6ae-433a-a9e2-747d364ab5c1">
      <UserInfo>
        <DisplayName>Fritchey, Daryl</DisplayName>
        <AccountId>694</AccountId>
        <AccountType/>
      </UserInfo>
      <UserInfo>
        <DisplayName>Williamson, Tanya</DisplayName>
        <AccountId>487</AccountId>
        <AccountType/>
      </UserInfo>
      <UserInfo>
        <DisplayName>Lavender, Aj</DisplayName>
        <AccountId>1770</AccountId>
        <AccountType/>
      </UserInfo>
      <UserInfo>
        <DisplayName>Molitor, Christina Lynn</DisplayName>
        <AccountId>2425</AccountId>
        <AccountType/>
      </UserInfo>
      <UserInfo>
        <DisplayName>Seyfert, Stephan</DisplayName>
        <AccountId>575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71C432-01C8-4988-889E-474D12D019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16e448-b685-4497-8099-58b8f4286952"/>
    <ds:schemaRef ds:uri="85eb3200-e6ae-433a-a9e2-747d364ab5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D75296-5322-46A1-B5A6-C5D6744BD4AB}">
  <ds:schemaRefs>
    <ds:schemaRef ds:uri="http://schemas.microsoft.com/office/2006/documentManagement/types"/>
    <ds:schemaRef ds:uri="3716e448-b685-4497-8099-58b8f4286952"/>
    <ds:schemaRef ds:uri="http://purl.org/dc/elements/1.1/"/>
    <ds:schemaRef ds:uri="http://purl.org/dc/dcmitype/"/>
    <ds:schemaRef ds:uri="http://www.w3.org/XML/1998/namespace"/>
    <ds:schemaRef ds:uri="http://purl.org/dc/terms/"/>
    <ds:schemaRef ds:uri="http://schemas.microsoft.com/office/2006/metadata/properties"/>
    <ds:schemaRef ds:uri="http://schemas.microsoft.com/office/infopath/2007/PartnerControls"/>
    <ds:schemaRef ds:uri="http://schemas.openxmlformats.org/package/2006/metadata/core-properties"/>
    <ds:schemaRef ds:uri="85eb3200-e6ae-433a-a9e2-747d364ab5c1"/>
  </ds:schemaRefs>
</ds:datastoreItem>
</file>

<file path=customXml/itemProps3.xml><?xml version="1.0" encoding="utf-8"?>
<ds:datastoreItem xmlns:ds="http://schemas.openxmlformats.org/officeDocument/2006/customXml" ds:itemID="{EFD5DB79-801C-403A-A6D6-C39878AAEB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1695</TotalTime>
  <Words>733</Words>
  <Application>Microsoft Office PowerPoint</Application>
  <PresentationFormat>On-screen Show (4:3)</PresentationFormat>
  <Paragraphs>124</Paragraphs>
  <Slides>17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ITPC-05XX Design standards</vt:lpstr>
      <vt:lpstr>Agenda</vt:lpstr>
      <vt:lpstr>Overview</vt:lpstr>
      <vt:lpstr>Why do this?</vt:lpstr>
      <vt:lpstr>In Scope / Out of Scope</vt:lpstr>
      <vt:lpstr>Project Team</vt:lpstr>
      <vt:lpstr>Project manager activities</vt:lpstr>
      <vt:lpstr>Roles</vt:lpstr>
      <vt:lpstr>Roles, part 2</vt:lpstr>
      <vt:lpstr>Team members</vt:lpstr>
      <vt:lpstr>Project Processes</vt:lpstr>
      <vt:lpstr>Required standard deliverables</vt:lpstr>
      <vt:lpstr>High-Level schedule and estimated effort</vt:lpstr>
      <vt:lpstr>Change management process</vt:lpstr>
      <vt:lpstr>Impacts, dependencies, and assumptions</vt:lpstr>
      <vt:lpstr>Initial list of risks</vt:lpstr>
      <vt:lpstr>Next steps</vt:lpstr>
    </vt:vector>
  </TitlesOfParts>
  <Company>University of Illinois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Kickoff Presentation</dc:title>
  <dc:creator>nriordan</dc:creator>
  <cp:keywords/>
  <cp:lastModifiedBy>Lavender, Andrea J</cp:lastModifiedBy>
  <cp:revision>55</cp:revision>
  <dcterms:created xsi:type="dcterms:W3CDTF">2011-12-07T16:06:58Z</dcterms:created>
  <dcterms:modified xsi:type="dcterms:W3CDTF">2017-10-23T13:31:35Z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0x0101006442C9AFF7A34147954F1B4BAEEF5AAF</vt:lpwstr>
  </property>
</Properties>
</file>